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_rels/presentation.xml.rels" ContentType="application/vnd.openxmlformats-package.relationships+xml"/>
  <Override PartName="/ppt/media/image96.png" ContentType="image/png"/>
  <Override PartName="/ppt/media/image101.png" ContentType="image/png"/>
  <Override PartName="/ppt/media/image95.png" ContentType="image/png"/>
  <Override PartName="/ppt/media/image100.png" ContentType="image/png"/>
  <Override PartName="/ppt/media/image88.png" ContentType="image/png"/>
  <Override PartName="/ppt/media/image87.png" ContentType="image/png"/>
  <Override PartName="/ppt/media/image86.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14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3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129.png" ContentType="image/png"/>
  <Override PartName="/ppt/media/image50.png" ContentType="image/png"/>
  <Override PartName="/ppt/media/image119.png" ContentType="image/png"/>
  <Override PartName="/ppt/media/image49.png" ContentType="image/png"/>
  <Override PartName="/ppt/media/image48.png" ContentType="image/png"/>
  <Override PartName="/ppt/media/image47.png" ContentType="image/png"/>
  <Override PartName="/ppt/media/image79.png" ContentType="image/png"/>
  <Override PartName="/ppt/media/image20.png" ContentType="image/png"/>
  <Override PartName="/ppt/media/image55.png" ContentType="image/png"/>
  <Override PartName="/ppt/media/image5.png" ContentType="image/png"/>
  <Override PartName="/ppt/media/image90.png" ContentType="image/png"/>
  <Override PartName="/ppt/media/image159.png" ContentType="image/png"/>
  <Override PartName="/ppt/media/image94.png" ContentType="image/png"/>
  <Override PartName="/ppt/media/image9.png" ContentType="image/png"/>
  <Override PartName="/ppt/media/image19.png" ContentType="image/png"/>
  <Override PartName="/ppt/media/image93.png" ContentType="image/png"/>
  <Override PartName="/ppt/media/image8.png" ContentType="image/png"/>
  <Override PartName="/ppt/media/image18.png" ContentType="image/png"/>
  <Override PartName="/ppt/media/image92.png" ContentType="image/png"/>
  <Override PartName="/ppt/media/image7.png" ContentType="image/png"/>
  <Override PartName="/ppt/media/image17.png" ContentType="image/png"/>
  <Override PartName="/ppt/media/image91.png" ContentType="image/png"/>
  <Override PartName="/ppt/media/image6.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54.png" ContentType="image/png"/>
  <Override PartName="/ppt/media/image4.png" ContentType="image/png"/>
  <Override PartName="/ppt/media/image158.png" ContentType="image/png"/>
  <Override PartName="/ppt/media/image39.png" ContentType="image/png"/>
  <Override PartName="/ppt/media/image53.png" ContentType="image/png"/>
  <Override PartName="/ppt/media/image3.png" ContentType="image/png"/>
  <Override PartName="/ppt/media/image157.png" ContentType="image/png"/>
  <Override PartName="/ppt/media/image38.png" ContentType="image/png"/>
  <Override PartName="/ppt/media/image22.png" ContentType="image/png"/>
  <Override PartName="/ppt/media/image57.png" ContentType="image/png"/>
  <Override PartName="/ppt/media/image52.png" ContentType="image/png"/>
  <Override PartName="/ppt/media/image2.png" ContentType="image/png"/>
  <Override PartName="/ppt/media/image156.png" ContentType="image/png"/>
  <Override PartName="/ppt/media/image37.png" ContentType="image/png"/>
  <Override PartName="/ppt/media/image21.png" ContentType="image/png"/>
  <Override PartName="/ppt/media/image56.png" ContentType="image/png"/>
  <Override PartName="/ppt/media/image51.png" ContentType="image/png"/>
  <Override PartName="/ppt/media/image123.png" ContentType="image/png"/>
  <Override PartName="/ppt/media/image124.png" ContentType="image/png"/>
  <Override PartName="/ppt/media/image125.png" ContentType="image/png"/>
  <Override PartName="/ppt/media/image10.png" ContentType="image/png"/>
  <Override PartName="/ppt/media/image69.png" ContentType="image/png"/>
  <Override PartName="/ppt/media/image126.png" ContentType="image/png"/>
  <Override PartName="/ppt/media/image130.png" ContentType="image/png"/>
  <Override PartName="/ppt/media/image131.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40.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30.png" ContentType="image/png"/>
  <Override PartName="/ppt/media/image89.png" ContentType="image/png"/>
  <Override PartName="/ppt/media/image146.png" ContentType="image/png"/>
  <Override PartName="/ppt/media/image31.png" ContentType="image/png"/>
  <Override PartName="/ppt/media/image147.png" ContentType="image/png"/>
  <Override PartName="/ppt/media/image32.png" ContentType="image/png"/>
  <Override PartName="/ppt/media/image166.png" ContentType="image/png"/>
  <Override PartName="/ppt/media/image137.png" ContentType="image/png"/>
  <Override PartName="/ppt/media/image170.png" ContentType="image/png"/>
  <Override PartName="/ppt/media/image169.png" ContentType="image/png"/>
  <Override PartName="/ppt/media/image110.png" ContentType="image/png"/>
  <Override PartName="/ppt/media/image122.png" ContentType="image/png"/>
  <Override PartName="/ppt/media/image175.png" ContentType="image/png"/>
  <Override PartName="/ppt/media/image168.png" ContentType="image/png"/>
  <Override PartName="/ppt/media/image174.png" ContentType="image/png"/>
  <Override PartName="/ppt/media/image167.png" ContentType="image/png"/>
  <Override PartName="/ppt/media/image173.png" ContentType="image/png"/>
  <Override PartName="/ppt/media/image165.png" ContentType="image/png"/>
  <Override PartName="/ppt/media/image138.png" ContentType="image/png"/>
  <Override PartName="/ppt/media/image23.png" ContentType="image/png"/>
  <Override PartName="/ppt/media/image171.png" ContentType="image/png"/>
  <Override PartName="/ppt/media/image164.png" ContentType="image/png"/>
  <Override PartName="/ppt/media/image163.png" ContentType="image/png"/>
  <Override PartName="/ppt/media/image148.png" ContentType="image/png"/>
  <Override PartName="/ppt/media/image33.png" ContentType="image/png"/>
  <Override PartName="/ppt/media/image162.png" ContentType="image/png"/>
  <Override PartName="/ppt/media/image127.png" ContentType="image/png"/>
  <Override PartName="/ppt/media/image160.png" ContentType="image/png"/>
  <Override PartName="/ppt/media/image29.png" ContentType="image/png"/>
  <Override PartName="/ppt/media/image154.png" ContentType="image/png"/>
  <Override PartName="/ppt/media/image153.png" ContentType="image/png"/>
  <Override PartName="/ppt/media/image152.png" ContentType="image/png"/>
  <Override PartName="/ppt/media/image151.png" ContentType="image/png"/>
  <Override PartName="/ppt/media/image150.jpeg" ContentType="image/jpeg"/>
  <Override PartName="/ppt/media/image172.png" ContentType="image/png"/>
  <Override PartName="/ppt/media/image128.png" ContentType="image/png"/>
  <Override PartName="/ppt/media/image161.png" ContentType="image/png"/>
  <Override PartName="/ppt/media/image121.png" ContentType="image/png"/>
  <Override PartName="/ppt/media/image120.png" ContentType="image/png"/>
  <Override PartName="/ppt/media/image118.png" ContentType="image/png"/>
  <Override PartName="/ppt/media/image117.png" ContentType="image/png"/>
  <Override PartName="/ppt/media/image116.png" ContentType="image/png"/>
  <Override PartName="/ppt/media/image115.png" ContentType="image/png"/>
  <Override PartName="/ppt/media/image59.png" ContentType="image/png"/>
  <Override PartName="/ppt/media/image114.png" ContentType="image/png"/>
  <Override PartName="/ppt/media/image58.png" ContentType="image/png"/>
  <Override PartName="/ppt/media/image113.png" ContentType="image/png"/>
  <Override PartName="/ppt/media/image112.png" ContentType="image/png"/>
  <Override PartName="/ppt/media/image111.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4.png" ContentType="image/png"/>
  <Override PartName="/ppt/media/image99.png" ContentType="image/png"/>
  <Override PartName="/ppt/media/image1.png" ContentType="image/png"/>
  <Override PartName="/ppt/media/image155.png" ContentType="image/png"/>
  <Override PartName="/ppt/media/image98.png" ContentType="image/png"/>
  <Override PartName="/ppt/media/image103.png" ContentType="image/png"/>
  <Override PartName="/ppt/media/image97.png" ContentType="image/png"/>
  <Override PartName="/ppt/media/image102.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109.png" ContentType="image/png"/>
  <Override PartName="/ppt/media/image35.png" ContentType="image/png"/>
  <Override PartName="/ppt/media/image34.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36.png" ContentType="image/png"/>
  <Override PartName="/ppt/theme/theme10.xml" ContentType="application/vnd.openxmlformats-officedocument.theme+xml"/>
  <Override PartName="/ppt/theme/theme2.xml" ContentType="application/vnd.openxmlformats-officedocument.theme+xml"/>
  <Override PartName="/ppt/theme/theme9.xml" ContentType="application/vnd.openxmlformats-officedocument.theme+xml"/>
  <Override PartName="/ppt/theme/theme17.xml" ContentType="application/vnd.openxmlformats-officedocument.theme+xml"/>
  <Override PartName="/ppt/theme/theme8.xml" ContentType="application/vnd.openxmlformats-officedocument.theme+xml"/>
  <Override PartName="/ppt/theme/theme16.xml" ContentType="application/vnd.openxmlformats-officedocument.theme+xml"/>
  <Override PartName="/ppt/theme/theme7.xml" ContentType="application/vnd.openxmlformats-officedocument.theme+xml"/>
  <Override PartName="/ppt/theme/theme15.xml" ContentType="application/vnd.openxmlformats-officedocument.theme+xml"/>
  <Override PartName="/ppt/theme/theme4.xml" ContentType="application/vnd.openxmlformats-officedocument.theme+xml"/>
  <Override PartName="/ppt/theme/theme12.xml" ContentType="application/vnd.openxmlformats-officedocument.theme+xml"/>
  <Override PartName="/ppt/theme/theme1.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11.xml" ContentType="application/vnd.openxmlformats-officedocument.theme+xml"/>
  <Override PartName="/ppt/theme/theme3.xml" ContentType="application/vnd.openxmlformats-officedocument.theme+xml"/>
  <Override PartName="/ppt/theme/theme6.xml" ContentType="application/vnd.openxmlformats-officedocument.theme+xml"/>
  <Override PartName="/ppt/theme/theme14.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10.xml.rels" ContentType="application/vnd.openxmlformats-package.relationships+xml"/>
  <Override PartName="/ppt/slideMasters/_rels/slideMaster17.xml.rels" ContentType="application/vnd.openxmlformats-package.relationships+xml"/>
  <Override PartName="/ppt/slideMasters/_rels/slideMaster11.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5.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8.xml" ContentType="application/vnd.openxmlformats-officedocument.presentationml.slideMaster+xml"/>
  <Override PartName="/ppt/slideMasters/slideMaster6.xml" ContentType="application/vnd.openxmlformats-officedocument.presentationml.slideMaster+xml"/>
  <Override PartName="/ppt/slideMasters/slideMaster17.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11.xml" ContentType="application/vnd.openxmlformats-officedocument.presentationml.slideMaster+xml"/>
  <Override PartName="/ppt/slideMasters/slideMaster14.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1.xml" ContentType="application/vnd.openxmlformats-officedocument.presentationml.slideMaster+xml"/>
  <Override PartName="/ppt/slideMasters/slideMaster5.xml" ContentType="application/vnd.openxmlformats-officedocument.presentationml.slideMaster+xml"/>
  <Override PartName="/ppt/slideMasters/slideMaster16.xml" ContentType="application/vnd.openxmlformats-officedocument.presentationml.slideMaster+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48.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47.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24.xml" ContentType="application/vnd.openxmlformats-officedocument.presentationml.notesSlide+xml"/>
  <Override PartName="/ppt/notesSlides/notesSlide39.xml" ContentType="application/vnd.openxmlformats-officedocument.presentationml.notesSlide+xml"/>
  <Override PartName="/ppt/notesSlides/notesSlide35.xml" ContentType="application/vnd.openxmlformats-officedocument.presentationml.notesSlide+xml"/>
  <Override PartName="/ppt/notesSlides/_rels/notesSlide9.xml.rels" ContentType="application/vnd.openxmlformats-package.relationships+xml"/>
  <Override PartName="/ppt/notesSlides/_rels/notesSlide31.xml.rels" ContentType="application/vnd.openxmlformats-package.relationships+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42.xml.rels" ContentType="application/vnd.openxmlformats-package.relationships+xml"/>
  <Override PartName="/ppt/notesSlides/_rels/notesSlide6.xml.rels" ContentType="application/vnd.openxmlformats-package.relationships+xml"/>
  <Override PartName="/ppt/notesSlides/_rels/notesSlide33.xml.rels" ContentType="application/vnd.openxmlformats-package.relationships+xml"/>
  <Override PartName="/ppt/notesSlides/_rels/notesSlide41.xml.rels" ContentType="application/vnd.openxmlformats-package.relationships+xml"/>
  <Override PartName="/ppt/notesSlides/_rels/notesSlide5.xml.rels" ContentType="application/vnd.openxmlformats-package.relationships+xml"/>
  <Override PartName="/ppt/notesSlides/_rels/notesSlide46.xml.rels" ContentType="application/vnd.openxmlformats-package.relationships+xml"/>
  <Override PartName="/ppt/notesSlides/_rels/notesSlide32.xml.rels" ContentType="application/vnd.openxmlformats-package.relationships+xml"/>
  <Override PartName="/ppt/notesSlides/_rels/notesSlide39.xml.rels" ContentType="application/vnd.openxmlformats-package.relationships+xml"/>
  <Override PartName="/ppt/notesSlides/_rels/notesSlide28.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48.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23.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19.xml.rels" ContentType="application/vnd.openxmlformats-package.relationships+xml"/>
  <Override PartName="/ppt/notesSlides/_rels/notesSlide2.xml.rels" ContentType="application/vnd.openxmlformats-package.relationships+xml"/>
  <Override PartName="/ppt/notesSlides/_rels/notesSlide35.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8.xml.rels" ContentType="application/vnd.openxmlformats-package.relationships+xml"/>
  <Override PartName="/ppt/notesSlides/notesSlide41.xml" ContentType="application/vnd.openxmlformats-officedocument.presentationml.notesSlide+xml"/>
  <Override PartName="/ppt/notesSlides/notesSlide26.xml" ContentType="application/vnd.openxmlformats-officedocument.presentationml.notesSlide+xml"/>
  <Override PartName="/ppt/notesSlides/notesSlide46.xml" ContentType="application/vnd.openxmlformats-officedocument.presentationml.notesSlide+xml"/>
  <Override PartName="/ppt/notesSlides/notesSlide38.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10.xml" ContentType="application/vnd.openxmlformats-officedocument.presentationml.notesSlide+xml"/>
  <Override PartName="/ppt/notesSlides/notesSlide37.xml" ContentType="application/vnd.openxmlformats-officedocument.presentationml.notesSlide+xml"/>
  <Override PartName="/ppt/notesSlides/notesSlide43.xml" ContentType="application/vnd.openxmlformats-officedocument.presentationml.notesSlide+xml"/>
  <Override PartName="/ppt/notesSlides/notesSlide28.xml" ContentType="application/vnd.openxmlformats-officedocument.presentationml.notesSlide+xml"/>
  <Override PartName="/ppt/notesSlides/notesSlide36.xml" ContentType="application/vnd.openxmlformats-officedocument.presentationml.notesSlide+xml"/>
  <Override PartName="/ppt/notesSlides/notesSlide42.xml" ContentType="application/vnd.openxmlformats-officedocument.presentationml.notesSlide+xml"/>
  <Override PartName="/ppt/notesSlides/notesSlide27.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49.xml" ContentType="application/vnd.openxmlformats-officedocument.presentationml.slide+xml"/>
  <Override PartName="/ppt/slides/slide15.xml" ContentType="application/vnd.openxmlformats-officedocument.presentationml.slide+xml"/>
  <Override PartName="/ppt/slides/slide48.xml" ContentType="application/vnd.openxmlformats-officedocument.presentationml.slide+xml"/>
  <Override PartName="/ppt/slides/slide14.xml" ContentType="application/vnd.openxmlformats-officedocument.presentationml.slide+xml"/>
  <Override PartName="/ppt/slides/slide4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16.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6.xml.rels" ContentType="application/vnd.openxmlformats-package.relationships+xml"/>
  <Override PartName="/ppt/slides/_rels/slide1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8.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98.xml" ContentType="application/vnd.openxmlformats-officedocument.presentationml.slideLayout+xml"/>
  <Override PartName="/ppt/slideLayouts/slideLayout197.xml" ContentType="application/vnd.openxmlformats-officedocument.presentationml.slideLayout+xml"/>
  <Override PartName="/ppt/slideLayouts/slideLayout196.xml" ContentType="application/vnd.openxmlformats-officedocument.presentationml.slideLayout+xml"/>
  <Override PartName="/ppt/slideLayouts/slideLayout195.xml" ContentType="application/vnd.openxmlformats-officedocument.presentationml.slideLayout+xml"/>
  <Override PartName="/ppt/slideLayouts/slideLayout194.xml" ContentType="application/vnd.openxmlformats-officedocument.presentationml.slideLayout+xml"/>
  <Override PartName="/ppt/slideLayouts/slideLayout193.xml" ContentType="application/vnd.openxmlformats-officedocument.presentationml.slideLayout+xml"/>
  <Override PartName="/ppt/slideLayouts/slideLayout180.xml" ContentType="application/vnd.openxmlformats-officedocument.presentationml.slideLayout+xml"/>
  <Override PartName="/ppt/slideLayouts/slideLayout19.xml" ContentType="application/vnd.openxmlformats-officedocument.presentationml.slideLayout+xml"/>
  <Override PartName="/ppt/slideLayouts/slideLayout170.xml" ContentType="application/vnd.openxmlformats-officedocument.presentationml.slideLayout+xml"/>
  <Override PartName="/ppt/slideLayouts/slideLayout159.xml" ContentType="application/vnd.openxmlformats-officedocument.presentationml.slideLayout+xml"/>
  <Override PartName="/ppt/slideLayouts/slideLayout149.xml" ContentType="application/vnd.openxmlformats-officedocument.presentationml.slideLayout+xml"/>
  <Override PartName="/ppt/slideLayouts/slideLayout139.xml" ContentType="application/vnd.openxmlformats-officedocument.presentationml.slideLayout+xml"/>
  <Override PartName="/ppt/slideLayouts/slideLayout129.xml" ContentType="application/vnd.openxmlformats-officedocument.presentationml.slideLayout+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15.xml" ContentType="application/vnd.openxmlformats-officedocument.presentationml.slideLayout+xml"/>
  <Override PartName="/ppt/slideLayouts/slideLayout96.xml" ContentType="application/vnd.openxmlformats-officedocument.presentationml.slideLayout+xml"/>
  <Override PartName="/ppt/slideLayouts/slideLayout187.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6.xml" ContentType="application/vnd.openxmlformats-officedocument.presentationml.slideLayout+xml"/>
  <Override PartName="/ppt/slideLayouts/slideLayout48.xml" ContentType="application/vnd.openxmlformats-officedocument.presentationml.slideLayout+xml"/>
  <Override PartName="/ppt/slideLayouts/slideLayout157.xml" ContentType="application/vnd.openxmlformats-officedocument.presentationml.slideLayout+xml"/>
  <Override PartName="/ppt/slideLayouts/slideLayout57.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160.xml" ContentType="application/vnd.openxmlformats-officedocument.presentationml.slideLayout+xml"/>
  <Override PartName="/ppt/slideLayouts/slideLayout52.xml" ContentType="application/vnd.openxmlformats-officedocument.presentationml.slideLayout+xml"/>
  <Override PartName="/ppt/slideLayouts/slideLayout161.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123.xml" ContentType="application/vnd.openxmlformats-officedocument.presentationml.slideLayout+xml"/>
  <Override PartName="/ppt/slideLayouts/slideLayout14.xml" ContentType="application/vnd.openxmlformats-officedocument.presentationml.slideLayout+xml"/>
  <Override PartName="/ppt/slideLayouts/slideLayout56.xml" ContentType="application/vnd.openxmlformats-officedocument.presentationml.slideLayout+xml"/>
  <Override PartName="/ppt/slideLayouts/slideLayout124.xml" ContentType="application/vnd.openxmlformats-officedocument.presentationml.slideLayout+xml"/>
  <Override PartName="/ppt/slideLayouts/slideLayout15.xml" ContentType="application/vnd.openxmlformats-officedocument.presentationml.slideLayout+xml"/>
  <Override PartName="/ppt/slideLayouts/slideLayout125.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205.xml" ContentType="application/vnd.openxmlformats-officedocument.presentationml.slideLayout+xml"/>
  <Override PartName="/ppt/slideLayouts/slideLayout61.xml" ContentType="application/vnd.openxmlformats-officedocument.presentationml.slideLayout+xml"/>
  <Override PartName="/ppt/slideLayouts/slideLayout206.xml" ContentType="application/vnd.openxmlformats-officedocument.presentationml.slideLayout+xml"/>
  <Override PartName="/ppt/slideLayouts/slideLayout62.xml" ContentType="application/vnd.openxmlformats-officedocument.presentationml.slideLayout+xml"/>
  <Override PartName="/ppt/slideLayouts/slideLayout207.xml" ContentType="application/vnd.openxmlformats-officedocument.presentationml.slideLayout+xml"/>
  <Override PartName="/ppt/slideLayouts/slideLayout63.xml" ContentType="application/vnd.openxmlformats-officedocument.presentationml.slideLayout+xml"/>
  <Override PartName="/ppt/slideLayouts/slideLayout208.xml" ContentType="application/vnd.openxmlformats-officedocument.presentationml.slideLayout+xml"/>
  <Override PartName="/ppt/slideLayouts/slideLayout131.xml" ContentType="application/vnd.openxmlformats-officedocument.presentationml.slideLayout+xml"/>
  <Override PartName="/ppt/slideLayouts/slideLayout22.xml" ContentType="application/vnd.openxmlformats-officedocument.presentationml.slideLayout+xml"/>
  <Override PartName="/ppt/slideLayouts/_rels/slideLayout192.xml.rels" ContentType="application/vnd.openxmlformats-package.relationships+xml"/>
  <Override PartName="/ppt/slideLayouts/_rels/slideLayout98.xml.rels" ContentType="application/vnd.openxmlformats-package.relationships+xml"/>
  <Override PartName="/ppt/slideLayouts/_rels/slideLayout191.xml.rels" ContentType="application/vnd.openxmlformats-package.relationships+xml"/>
  <Override PartName="/ppt/slideLayouts/_rels/slideLayout97.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55.xml.rels" ContentType="application/vnd.openxmlformats-package.relationships+xml"/>
  <Override PartName="/ppt/slideLayouts/_rels/slideLayout46.xml.rels" ContentType="application/vnd.openxmlformats-package.relationships+xml"/>
  <Override PartName="/ppt/slideLayouts/_rels/slideLayout140.xml.rels" ContentType="application/vnd.openxmlformats-package.relationships+xml"/>
  <Override PartName="/ppt/slideLayouts/_rels/slideLayout1.xml.rels" ContentType="application/vnd.openxmlformats-package.relationships+xml"/>
  <Override PartName="/ppt/slideLayouts/_rels/slideLayout154.xml.rels" ContentType="application/vnd.openxmlformats-package.relationships+xml"/>
  <Override PartName="/ppt/slideLayouts/_rels/slideLayout209.xml.rels" ContentType="application/vnd.openxmlformats-package.relationships+xml"/>
  <Override PartName="/ppt/slideLayouts/_rels/slideLayout153.xml.rels" ContentType="application/vnd.openxmlformats-package.relationships+xml"/>
  <Override PartName="/ppt/slideLayouts/_rels/slideLayout208.xml.rels" ContentType="application/vnd.openxmlformats-package.relationships+xml"/>
  <Override PartName="/ppt/slideLayouts/_rels/slideLayout59.xml.rels" ContentType="application/vnd.openxmlformats-package.relationships+xml"/>
  <Override PartName="/ppt/slideLayouts/_rels/slideLayout41.xml.rels" ContentType="application/vnd.openxmlformats-package.relationships+xml"/>
  <Override PartName="/ppt/slideLayouts/_rels/slideLayout39.xml.rels" ContentType="application/vnd.openxmlformats-package.relationships+xml"/>
  <Override PartName="/ppt/slideLayouts/_rels/slideLayout133.xml.rels" ContentType="application/vnd.openxmlformats-package.relationships+xml"/>
  <Override PartName="/ppt/slideLayouts/_rels/slideLayout186.xml.rels" ContentType="application/vnd.openxmlformats-package.relationships+xml"/>
  <Override PartName="/ppt/slideLayouts/_rels/slideLayout114.xml.rels" ContentType="application/vnd.openxmlformats-package.relationships+xml"/>
  <Override PartName="/ppt/slideLayouts/_rels/slideLayout83.xml.rels" ContentType="application/vnd.openxmlformats-package.relationships+xml"/>
  <Override PartName="/ppt/slideLayouts/_rels/slideLayout190.xml.rels" ContentType="application/vnd.openxmlformats-package.relationships+xml"/>
  <Override PartName="/ppt/slideLayouts/_rels/slideLayout96.xml.rels" ContentType="application/vnd.openxmlformats-package.relationships+xml"/>
  <Override PartName="/ppt/slideLayouts/_rels/slideLayout127.xml.rels" ContentType="application/vnd.openxmlformats-package.relationships+xml"/>
  <Override PartName="/ppt/slideLayouts/_rels/slideLayout51.xml.rels" ContentType="application/vnd.openxmlformats-package.relationships+xml"/>
  <Override PartName="/ppt/slideLayouts/_rels/slideLayout200.xml.rels" ContentType="application/vnd.openxmlformats-package.relationships+xml"/>
  <Override PartName="/ppt/slideLayouts/_rels/slideLayout13.xml.rels" ContentType="application/vnd.openxmlformats-package.relationships+xml"/>
  <Override PartName="/ppt/slideLayouts/_rels/slideLayout85.xml.rels" ContentType="application/vnd.openxmlformats-package.relationships+xml"/>
  <Override PartName="/ppt/slideLayouts/_rels/slideLayout116.xml.rels" ContentType="application/vnd.openxmlformats-package.relationships+xml"/>
  <Override PartName="/ppt/slideLayouts/_rels/slideLayout149.xml.rels" ContentType="application/vnd.openxmlformats-package.relationships+xml"/>
  <Override PartName="/ppt/slideLayouts/_rels/slideLayout24.xml.rels" ContentType="application/vnd.openxmlformats-package.relationships+xml"/>
  <Override PartName="/ppt/slideLayouts/_rels/slideLayout61.xml.rels" ContentType="application/vnd.openxmlformats-package.relationships+xml"/>
  <Override PartName="/ppt/slideLayouts/_rels/slideLayout210.xml.rels" ContentType="application/vnd.openxmlformats-package.relationships+xml"/>
  <Override PartName="/ppt/slideLayouts/_rels/slideLayout23.xml.rels" ContentType="application/vnd.openxmlformats-package.relationships+xml"/>
  <Override PartName="/ppt/slideLayouts/_rels/slideLayout108.xml.rels" ContentType="application/vnd.openxmlformats-package.relationships+xml"/>
  <Override PartName="/ppt/slideLayouts/_rels/slideLayout95.xml.rels" ContentType="application/vnd.openxmlformats-package.relationships+xml"/>
  <Override PartName="/ppt/slideLayouts/_rels/slideLayout72.xml.rels" ContentType="application/vnd.openxmlformats-package.relationships+xml"/>
  <Override PartName="/ppt/slideLayouts/_rels/slideLayout197.xml.rels" ContentType="application/vnd.openxmlformats-package.relationships+xml"/>
  <Override PartName="/ppt/slideLayouts/_rels/slideLayout158.xml.rels" ContentType="application/vnd.openxmlformats-package.relationships+xml"/>
  <Override PartName="/ppt/slideLayouts/_rels/slideLayout33.xml.rels" ContentType="application/vnd.openxmlformats-package.relationships+xml"/>
  <Override PartName="/ppt/slideLayouts/_rels/slideLayout131.xml.rels" ContentType="application/vnd.openxmlformats-package.relationships+xml"/>
  <Override PartName="/ppt/slideLayouts/_rels/slideLayout113.xml.rels" ContentType="application/vnd.openxmlformats-package.relationships+xml"/>
  <Override PartName="/ppt/slideLayouts/_rels/slideLayout84.xml.rels" ContentType="application/vnd.openxmlformats-package.relationships+xml"/>
  <Override PartName="/ppt/slideLayouts/_rels/slideLayout115.xml.rels" ContentType="application/vnd.openxmlformats-package.relationships+xml"/>
  <Override PartName="/ppt/slideLayouts/_rels/slideLayout181.xml.rels" ContentType="application/vnd.openxmlformats-package.relationships+xml"/>
  <Override PartName="/ppt/slideLayouts/_rels/slideLayout42.xml.rels" ContentType="application/vnd.openxmlformats-package.relationships+xml"/>
  <Override PartName="/ppt/slideLayouts/_rels/slideLayout87.xml.rels" ContentType="application/vnd.openxmlformats-package.relationships+xml"/>
  <Override PartName="/ppt/slideLayouts/_rels/slideLayout118.xml.rels" ContentType="application/vnd.openxmlformats-package.relationships+xml"/>
  <Override PartName="/ppt/slideLayouts/_rels/slideLayout88.xml.rels" ContentType="application/vnd.openxmlformats-package.relationships+xml"/>
  <Override PartName="/ppt/slideLayouts/_rels/slideLayout170.xml.rels" ContentType="application/vnd.openxmlformats-package.relationships+xml"/>
  <Override PartName="/ppt/slideLayouts/_rels/slideLayout199.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213.xml.rels" ContentType="application/vnd.openxmlformats-package.relationships+xml"/>
  <Override PartName="/ppt/slideLayouts/_rels/slideLayout5.xml.rels" ContentType="application/vnd.openxmlformats-package.relationships+xml"/>
  <Override PartName="/ppt/slideLayouts/_rels/slideLayout182.xml.rels" ContentType="application/vnd.openxmlformats-package.relationships+xml"/>
  <Override PartName="/ppt/slideLayouts/_rels/slideLayout163.xml.rels" ContentType="application/vnd.openxmlformats-package.relationships+xml"/>
  <Override PartName="/ppt/slideLayouts/_rels/slideLayout43.xml.rels" ContentType="application/vnd.openxmlformats-package.relationships+xml"/>
  <Override PartName="/ppt/slideLayouts/_rels/slideLayout178.xml.rels" ContentType="application/vnd.openxmlformats-package.relationships+xml"/>
  <Override PartName="/ppt/slideLayouts/_rels/slideLayout121.xml.rels" ContentType="application/vnd.openxmlformats-package.relationships+xml"/>
  <Override PartName="/ppt/slideLayouts/_rels/slideLayout27.xml.rels" ContentType="application/vnd.openxmlformats-package.relationships+xml"/>
  <Override PartName="/ppt/slideLayouts/_rels/slideLayout90.xml.rels" ContentType="application/vnd.openxmlformats-package.relationships+xml"/>
  <Override PartName="/ppt/slideLayouts/_rels/slideLayout102.xml.rels" ContentType="application/vnd.openxmlformats-package.relationships+xml"/>
  <Override PartName="/ppt/slideLayouts/_rels/slideLayout196.xml.rels" ContentType="application/vnd.openxmlformats-package.relationships+xml"/>
  <Override PartName="/ppt/slideLayouts/_rels/slideLayout71.xml.rels" ContentType="application/vnd.openxmlformats-package.relationships+xml"/>
  <Override PartName="/ppt/slideLayouts/_rels/slideLayout73.xml.rels" ContentType="application/vnd.openxmlformats-package.relationships+xml"/>
  <Override PartName="/ppt/slideLayouts/_rels/slideLayout198.xml.rels" ContentType="application/vnd.openxmlformats-package.relationships+xml"/>
  <Override PartName="/ppt/slideLayouts/_rels/slideLayout25.xml.rels" ContentType="application/vnd.openxmlformats-package.relationships+xml"/>
  <Override PartName="/ppt/slideLayouts/_rels/slideLayout212.xml.rels" ContentType="application/vnd.openxmlformats-package.relationships+xml"/>
  <Override PartName="/ppt/slideLayouts/_rels/slideLayout63.xml.rels" ContentType="application/vnd.openxmlformats-package.relationships+xml"/>
  <Override PartName="/ppt/slideLayouts/_rels/slideLayout125.xml.rels" ContentType="application/vnd.openxmlformats-package.relationships+xml"/>
  <Override PartName="/ppt/slideLayouts/_rels/slideLayout15.xml.rels" ContentType="application/vnd.openxmlformats-package.relationships+xml"/>
  <Override PartName="/ppt/slideLayouts/_rels/slideLayout157.xml.rels" ContentType="application/vnd.openxmlformats-package.relationships+xml"/>
  <Override PartName="/ppt/slideLayouts/_rels/slideLayout70.xml.rels" ContentType="application/vnd.openxmlformats-package.relationships+xml"/>
  <Override PartName="/ppt/slideLayouts/_rels/slideLayout195.xml.rels" ContentType="application/vnd.openxmlformats-package.relationships+xml"/>
  <Override PartName="/ppt/slideLayouts/_rels/slideLayout101.xml.rels" ContentType="application/vnd.openxmlformats-package.relationships+xml"/>
  <Override PartName="/ppt/slideLayouts/_rels/slideLayout22.xml.rels" ContentType="application/vnd.openxmlformats-package.relationships+xml"/>
  <Override PartName="/ppt/slideLayouts/_rels/slideLayout156.xml.rels" ContentType="application/vnd.openxmlformats-package.relationships+xml"/>
  <Override PartName="/ppt/slideLayouts/_rels/slideLayout124.xml.rels" ContentType="application/vnd.openxmlformats-package.relationships+xml"/>
  <Override PartName="/ppt/slideLayouts/_rels/slideLayout105.xml.rels" ContentType="application/vnd.openxmlformats-package.relationships+xml"/>
  <Override PartName="/ppt/slideLayouts/_rels/slideLayout93.xml.rels" ContentType="application/vnd.openxmlformats-package.relationships+xml"/>
  <Override PartName="/ppt/slideLayouts/_rels/slideLayout117.xml.rels" ContentType="application/vnd.openxmlformats-package.relationships+xml"/>
  <Override PartName="/ppt/slideLayouts/_rels/slideLayout99.xml.rels" ContentType="application/vnd.openxmlformats-package.relationships+xml"/>
  <Override PartName="/ppt/slideLayouts/_rels/slideLayout193.xml.rels" ContentType="application/vnd.openxmlformats-package.relationships+xml"/>
  <Override PartName="/ppt/slideLayouts/_rels/slideLayout60.xml.rels" ContentType="application/vnd.openxmlformats-package.relationships+xml"/>
  <Override PartName="/ppt/slideLayouts/_rels/slideLayout185.xml.rels" ContentType="application/vnd.openxmlformats-package.relationships+xml"/>
  <Override PartName="/ppt/slideLayouts/_rels/slideLayout211.xml.rels" ContentType="application/vnd.openxmlformats-package.relationships+xml"/>
  <Override PartName="/ppt/slideLayouts/_rels/slideLayout62.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68.xml.rels" ContentType="application/vnd.openxmlformats-package.relationships+xml"/>
  <Override PartName="/ppt/slideLayouts/_rels/slideLayout162.xml.rels" ContentType="application/vnd.openxmlformats-package.relationships+xml"/>
  <Override PartName="/ppt/slideLayouts/_rels/slideLayout194.xml.rels" ContentType="application/vnd.openxmlformats-package.relationships+xml"/>
  <Override PartName="/ppt/slideLayouts/_rels/slideLayout100.xml.rels" ContentType="application/vnd.openxmlformats-package.relationships+xml"/>
  <Override PartName="/ppt/slideLayouts/_rels/slideLayout103.xml.rels" ContentType="application/vnd.openxmlformats-package.relationships+xml"/>
  <Override PartName="/ppt/slideLayouts/_rels/slideLayout91.xml.rels" ContentType="application/vnd.openxmlformats-package.relationships+xml"/>
  <Override PartName="/ppt/slideLayouts/_rels/slideLayout179.xml.rels" ContentType="application/vnd.openxmlformats-package.relationships+xml"/>
  <Override PartName="/ppt/slideLayouts/_rels/slideLayout14.xml.rels" ContentType="application/vnd.openxmlformats-package.relationships+xml"/>
  <Override PartName="/ppt/slideLayouts/_rels/slideLayout15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19.xml.rels" ContentType="application/vnd.openxmlformats-package.relationships+xml"/>
  <Override PartName="/ppt/slideLayouts/_rels/slideLayout139.xml.rels" ContentType="application/vnd.openxmlformats-package.relationships+xml"/>
  <Override PartName="/ppt/slideLayouts/_rels/slideLayout64.xml.rels" ContentType="application/vnd.openxmlformats-package.relationships+xml"/>
  <Override PartName="/ppt/slideLayouts/_rels/slideLayout201.xml.rels" ContentType="application/vnd.openxmlformats-package.relationships+xml"/>
  <Override PartName="/ppt/slideLayouts/_rels/slideLayout52.xml.rels" ContentType="application/vnd.openxmlformats-package.relationships+xml"/>
  <Override PartName="/ppt/slideLayouts/_rels/slideLayout203.xml.rels" ContentType="application/vnd.openxmlformats-package.relationships+xml"/>
  <Override PartName="/ppt/slideLayouts/_rels/slideLayout54.xml.rels" ContentType="application/vnd.openxmlformats-package.relationships+xml"/>
  <Override PartName="/ppt/slideLayouts/_rels/slideLayout129.xml.rels" ContentType="application/vnd.openxmlformats-package.relationships+xml"/>
  <Override PartName="/ppt/slideLayouts/_rels/slideLayout119.xml.rels" ContentType="application/vnd.openxmlformats-package.relationships+xml"/>
  <Override PartName="/ppt/slideLayouts/_rels/slideLayout202.xml.rels" ContentType="application/vnd.openxmlformats-package.relationships+xml"/>
  <Override PartName="/ppt/slideLayouts/_rels/slideLayout53.xml.rels" ContentType="application/vnd.openxmlformats-package.relationships+xml"/>
  <Override PartName="/ppt/slideLayouts/_rels/slideLayout214.xml.rels" ContentType="application/vnd.openxmlformats-package.relationships+xml"/>
  <Override PartName="/ppt/slideLayouts/_rels/slideLayout65.xml.rels" ContentType="application/vnd.openxmlformats-package.relationships+xml"/>
  <Override PartName="/ppt/slideLayouts/_rels/slideLayout112.xml.rels" ContentType="application/vnd.openxmlformats-package.relationships+xml"/>
  <Override PartName="/ppt/slideLayouts/_rels/slideLayout109.xml.rels" ContentType="application/vnd.openxmlformats-package.relationships+xml"/>
  <Override PartName="/ppt/slideLayouts/_rels/slideLayout169.xml.rels" ContentType="application/vnd.openxmlformats-package.relationships+xml"/>
  <Override PartName="/ppt/slideLayouts/_rels/slideLayout148.xml.rels" ContentType="application/vnd.openxmlformats-package.relationships+xml"/>
  <Override PartName="/ppt/slideLayouts/_rels/slideLayout9.xml.rels" ContentType="application/vnd.openxmlformats-package.relationships+xml"/>
  <Override PartName="/ppt/slideLayouts/_rels/slideLayout67.xml.rels" ContentType="application/vnd.openxmlformats-package.relationships+xml"/>
  <Override PartName="/ppt/slideLayouts/_rels/slideLayout161.xml.rels" ContentType="application/vnd.openxmlformats-package.relationships+xml"/>
  <Override PartName="/ppt/slideLayouts/_rels/slideLayout216.xml.rels" ContentType="application/vnd.openxmlformats-package.relationships+xml"/>
  <Override PartName="/ppt/slideLayouts/_rels/slideLayout147.xml.rels" ContentType="application/vnd.openxmlformats-package.relationships+xml"/>
  <Override PartName="/ppt/slideLayouts/_rels/slideLayout8.xml.rels" ContentType="application/vnd.openxmlformats-package.relationships+xml"/>
  <Override PartName="/ppt/slideLayouts/_rels/slideLayout78.xml.rels" ContentType="application/vnd.openxmlformats-package.relationships+xml"/>
  <Override PartName="/ppt/slideLayouts/_rels/slideLayout172.xml.rels" ContentType="application/vnd.openxmlformats-package.relationships+xml"/>
  <Override PartName="/ppt/slideLayouts/_rels/slideLayout160.xml.rels" ContentType="application/vnd.openxmlformats-package.relationships+xml"/>
  <Override PartName="/ppt/slideLayouts/_rels/slideLayout66.xml.rels" ContentType="application/vnd.openxmlformats-package.relationships+xml"/>
  <Override PartName="/ppt/slideLayouts/_rels/slideLayout215.xml.rels" ContentType="application/vnd.openxmlformats-package.relationships+xml"/>
  <Override PartName="/ppt/slideLayouts/_rels/slideLayout122.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171.xml.rels" ContentType="application/vnd.openxmlformats-package.relationships+xml"/>
  <Override PartName="/ppt/slideLayouts/_rels/slideLayout89.xml.rels" ContentType="application/vnd.openxmlformats-package.relationships+xml"/>
  <Override PartName="/ppt/slideLayouts/_rels/slideLayout152.xml.rels" ContentType="application/vnd.openxmlformats-package.relationships+xml"/>
  <Override PartName="/ppt/slideLayouts/_rels/slideLayout32.xml.rels" ContentType="application/vnd.openxmlformats-package.relationships+xml"/>
  <Override PartName="/ppt/slideLayouts/_rels/slideLayout58.xml.rels" ContentType="application/vnd.openxmlformats-package.relationships+xml"/>
  <Override PartName="/ppt/slideLayouts/_rels/slideLayout207.xml.rels" ContentType="application/vnd.openxmlformats-package.relationships+xml"/>
  <Override PartName="/ppt/slideLayouts/_rels/slideLayout29.xml.rels" ContentType="application/vnd.openxmlformats-package.relationships+xml"/>
  <Override PartName="/ppt/slideLayouts/_rels/slideLayout123.xml.rels" ContentType="application/vnd.openxmlformats-package.relationships+xml"/>
  <Override PartName="/ppt/slideLayouts/_rels/slideLayout104.xml.rels" ContentType="application/vnd.openxmlformats-package.relationships+xml"/>
  <Override PartName="/ppt/slideLayouts/_rels/slideLayout92.xml.rels" ContentType="application/vnd.openxmlformats-package.relationships+xml"/>
  <Override PartName="/ppt/slideLayouts/_rels/slideLayout76.xml.rels" ContentType="application/vnd.openxmlformats-package.relationships+xml"/>
  <Override PartName="/ppt/slideLayouts/_rels/slideLayout86.xml.rels" ContentType="application/vnd.openxmlformats-package.relationships+xml"/>
  <Override PartName="/ppt/slideLayouts/_rels/slideLayout180.xml.rels" ContentType="application/vnd.openxmlformats-package.relationships+xml"/>
  <Override PartName="/ppt/slideLayouts/_rels/slideLayout206.xml.rels" ContentType="application/vnd.openxmlformats-package.relationships+xml"/>
  <Override PartName="/ppt/slideLayouts/_rels/slideLayout57.xml.rels" ContentType="application/vnd.openxmlformats-package.relationships+xml"/>
  <Override PartName="/ppt/slideLayouts/_rels/slideLayout177.xml.rels" ContentType="application/vnd.openxmlformats-package.relationships+xml"/>
  <Override PartName="/ppt/slideLayouts/_rels/slideLayout120.xml.rels" ContentType="application/vnd.openxmlformats-package.relationships+xml"/>
  <Override PartName="/ppt/slideLayouts/_rels/slideLayout38.xml.rels" ContentType="application/vnd.openxmlformats-package.relationships+xml"/>
  <Override PartName="/ppt/slideLayouts/_rels/slideLayout205.xml.rels" ContentType="application/vnd.openxmlformats-package.relationships+xml"/>
  <Override PartName="/ppt/slideLayouts/_rels/slideLayout56.xml.rels" ContentType="application/vnd.openxmlformats-package.relationships+xml"/>
  <Override PartName="/ppt/slideLayouts/_rels/slideLayout176.xml.rels" ContentType="application/vnd.openxmlformats-package.relationships+xml"/>
  <Override PartName="/ppt/slideLayouts/_rels/slideLayout37.xml.rels" ContentType="application/vnd.openxmlformats-package.relationships+xml"/>
  <Override PartName="/ppt/slideLayouts/_rels/slideLayout204.xml.rels" ContentType="application/vnd.openxmlformats-package.relationships+xml"/>
  <Override PartName="/ppt/slideLayouts/_rels/slideLayout55.xml.rels" ContentType="application/vnd.openxmlformats-package.relationships+xml"/>
  <Override PartName="/ppt/slideLayouts/_rels/slideLayout175.xml.rels" ContentType="application/vnd.openxmlformats-package.relationships+xml"/>
  <Override PartName="/ppt/slideLayouts/_rels/slideLayout17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0.xml.rels" ContentType="application/vnd.openxmlformats-package.relationships+xml"/>
  <Override PartName="/ppt/slideLayouts/_rels/slideLayout168.xml.rels" ContentType="application/vnd.openxmlformats-package.relationships+xml"/>
  <Override PartName="/ppt/slideLayouts/_rels/slideLayout17.xml.rels" ContentType="application/vnd.openxmlformats-package.relationships+xml"/>
  <Override PartName="/ppt/slideLayouts/_rels/slideLayout111.xml.rels" ContentType="application/vnd.openxmlformats-package.relationships+xml"/>
  <Override PartName="/ppt/slideLayouts/_rels/slideLayout167.xml.rels" ContentType="application/vnd.openxmlformats-package.relationships+xml"/>
  <Override PartName="/ppt/slideLayouts/_rels/slideLayout16.xml.rels" ContentType="application/vnd.openxmlformats-package.relationships+xml"/>
  <Override PartName="/ppt/slideLayouts/_rels/slideLayout110.xml.rels" ContentType="application/vnd.openxmlformats-package.relationships+xml"/>
  <Override PartName="/ppt/slideLayouts/_rels/slideLayout75.xml.rels" ContentType="application/vnd.openxmlformats-package.relationships+xml"/>
  <Override PartName="/ppt/slideLayouts/_rels/slideLayout166.xml.rels" ContentType="application/vnd.openxmlformats-package.relationships+xml"/>
  <Override PartName="/ppt/slideLayouts/_rels/slideLayout12.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151.xml.rels" ContentType="application/vnd.openxmlformats-package.relationships+xml"/>
  <Override PartName="/ppt/slideLayouts/_rels/slideLayout11.xml.rels" ContentType="application/vnd.openxmlformats-package.relationships+xml"/>
  <Override PartName="/ppt/slideLayouts/_rels/slideLayout136.xml.rels" ContentType="application/vnd.openxmlformats-package.relationships+xml"/>
  <Override PartName="/ppt/slideLayouts/_rels/slideLayout30.xml.rels" ContentType="application/vnd.openxmlformats-package.relationships+xml"/>
  <Override PartName="/ppt/slideLayouts/_rels/slideLayout150.xml.rels" ContentType="application/vnd.openxmlformats-package.relationships+xml"/>
  <Override PartName="/ppt/slideLayouts/_rels/slideLayout94.xml.rels" ContentType="application/vnd.openxmlformats-package.relationships+xml"/>
  <Override PartName="/ppt/slideLayouts/_rels/slideLayout128.xml.rels" ContentType="application/vnd.openxmlformats-package.relationships+xml"/>
  <Override PartName="/ppt/slideLayouts/_rels/slideLayout40.xml.rels" ContentType="application/vnd.openxmlformats-package.relationships+xml"/>
  <Override PartName="/ppt/slideLayouts/_rels/slideLayout184.xml.rels" ContentType="application/vnd.openxmlformats-package.relationships+xml"/>
  <Override PartName="/ppt/slideLayouts/_rels/slideLayout165.xml.rels" ContentType="application/vnd.openxmlformats-package.relationships+xml"/>
  <Override PartName="/ppt/slideLayouts/_rels/slideLayout45.xml.rels" ContentType="application/vnd.openxmlformats-package.relationships+xml"/>
  <Override PartName="/ppt/slideLayouts/_rels/slideLayout183.xml.rels" ContentType="application/vnd.openxmlformats-package.relationships+xml"/>
  <Override PartName="/ppt/slideLayouts/_rels/slideLayout164.xml.rels" ContentType="application/vnd.openxmlformats-package.relationships+xml"/>
  <Override PartName="/ppt/slideLayouts/_rels/slideLayout44.xml.rels" ContentType="application/vnd.openxmlformats-package.relationships+xml"/>
  <Override PartName="/ppt/slideLayouts/_rels/slideLayout126.xml.rels" ContentType="application/vnd.openxmlformats-package.relationships+xml"/>
  <Override PartName="/ppt/slideLayouts/_rels/slideLayout10.xml.rels" ContentType="application/vnd.openxmlformats-package.relationships+xml"/>
  <Override PartName="/ppt/slideLayouts/_rels/slideLayout135.xml.rels" ContentType="application/vnd.openxmlformats-package.relationships+xml"/>
  <Override PartName="/ppt/slideLayouts/_rels/slideLayout173.xml.rels" ContentType="application/vnd.openxmlformats-package.relationships+xml"/>
  <Override PartName="/ppt/slideLayouts/_rels/slideLayout79.xml.rels" ContentType="application/vnd.openxmlformats-package.relationships+xml"/>
  <Override PartName="/ppt/slideLayouts/_rels/slideLayout20.xml.rels" ContentType="application/vnd.openxmlformats-package.relationships+xml"/>
  <Override PartName="/ppt/slideLayouts/_rels/slideLayout6.xml.rels" ContentType="application/vnd.openxmlformats-package.relationships+xml"/>
  <Override PartName="/ppt/slideLayouts/_rels/slideLayout145.xml.rels" ContentType="application/vnd.openxmlformats-package.relationships+xml"/>
  <Override PartName="/ppt/slideLayouts/_rels/slideLayout21.xml.rels" ContentType="application/vnd.openxmlformats-package.relationships+xml"/>
  <Override PartName="/ppt/slideLayouts/_rels/slideLayout7.xml.rels" ContentType="application/vnd.openxmlformats-package.relationships+xml"/>
  <Override PartName="/ppt/slideLayouts/_rels/slideLayout146.xml.rels" ContentType="application/vnd.openxmlformats-package.relationships+xml"/>
  <Override PartName="/ppt/slideLayouts/_rels/slideLayout36.xml.rels" ContentType="application/vnd.openxmlformats-package.relationships+xml"/>
  <Override PartName="/ppt/slideLayouts/_rels/slideLayout130.xml.rels" ContentType="application/vnd.openxmlformats-package.relationships+xml"/>
  <Override PartName="/ppt/slideLayouts/_rels/slideLayout132.xml.rels" ContentType="application/vnd.openxmlformats-package.relationships+xml"/>
  <Override PartName="/ppt/slideLayouts/_rels/slideLayout69.xml.rels" ContentType="application/vnd.openxmlformats-package.relationships+xml"/>
  <Override PartName="/ppt/slideLayouts/_rels/slideLayout189.xml.rels" ContentType="application/vnd.openxmlformats-package.relationships+xml"/>
  <Override PartName="/ppt/slideLayouts/_rels/slideLayout134.xml.rels" ContentType="application/vnd.openxmlformats-package.relationships+xml"/>
  <Override PartName="/ppt/slideLayouts/_rels/slideLayout18.xml.rels" ContentType="application/vnd.openxmlformats-package.relationships+xml"/>
  <Override PartName="/ppt/slideLayouts/_rels/slideLayout138.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41.xml.rels" ContentType="application/vnd.openxmlformats-package.relationships+xml"/>
  <Override PartName="/ppt/slideLayouts/_rels/slideLayout3.xml.rels" ContentType="application/vnd.openxmlformats-package.relationships+xml"/>
  <Override PartName="/ppt/slideLayouts/_rels/slideLayout48.xml.rels" ContentType="application/vnd.openxmlformats-package.relationships+xml"/>
  <Override PartName="/ppt/slideLayouts/_rels/slideLayout142.xml.rels" ContentType="application/vnd.openxmlformats-package.relationships+xml"/>
  <Override PartName="/ppt/slideLayouts/_rels/slideLayout49.xml.rels" ContentType="application/vnd.openxmlformats-package.relationships+xml"/>
  <Override PartName="/ppt/slideLayouts/_rels/slideLayout4.xml.rels" ContentType="application/vnd.openxmlformats-package.relationships+xml"/>
  <Override PartName="/ppt/slideLayouts/_rels/slideLayout143.xml.rels" ContentType="application/vnd.openxmlformats-package.relationships+xml"/>
  <Override PartName="/ppt/slideLayouts/_rels/slideLayout35.xml.rels" ContentType="application/vnd.openxmlformats-package.relationships+xml"/>
  <Override PartName="/ppt/slideLayouts/_rels/slideLayout144.xml.rels" ContentType="application/vnd.openxmlformats-package.relationships+xml"/>
  <Override PartName="/ppt/slideLayouts/slideLayout64.xml" ContentType="application/vnd.openxmlformats-officedocument.presentationml.slideLayout+xml"/>
  <Override PartName="/ppt/slideLayouts/slideLayout209.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215.xml" ContentType="application/vnd.openxmlformats-officedocument.presentationml.slideLayout+xml"/>
  <Override PartName="/ppt/slideLayouts/slideLayout13.xml" ContentType="application/vnd.openxmlformats-officedocument.presentationml.slideLayout+xml"/>
  <Override PartName="/ppt/slideLayouts/slideLayout122.xml" ContentType="application/vnd.openxmlformats-officedocument.presentationml.slideLayout+xml"/>
  <Override PartName="/ppt/slideLayouts/slideLayout162.xml" ContentType="application/vnd.openxmlformats-officedocument.presentationml.slideLayout+xml"/>
  <Override PartName="/ppt/slideLayouts/slideLayout71.xml" ContentType="application/vnd.openxmlformats-officedocument.presentationml.slideLayout+xml"/>
  <Override PartName="/ppt/slideLayouts/slideLayout216.xml" ContentType="application/vnd.openxmlformats-officedocument.presentationml.slideLayout+xml"/>
  <Override PartName="/ppt/slideLayouts/slideLayout163.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81.xml" ContentType="application/vnd.openxmlformats-officedocument.presentationml.slideLayout+xml"/>
  <Override PartName="/ppt/slideLayouts/slideLayout164.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xml" ContentType="application/vnd.openxmlformats-officedocument.presentationml.slideLayout+xml"/>
  <Override PartName="/ppt/slideLayouts/slideLayout182.xml" ContentType="application/vnd.openxmlformats-officedocument.presentationml.slideLayout+xml"/>
  <Override PartName="/ppt/slideLayouts/slideLayout165.xml" ContentType="application/vnd.openxmlformats-officedocument.presentationml.slideLayout+xml"/>
  <Override PartName="/ppt/slideLayouts/slideLayout74.xml" ContentType="application/vnd.openxmlformats-officedocument.presentationml.slideLayout+xml"/>
  <Override PartName="/ppt/slideLayouts/slideLayout179.xml" ContentType="application/vnd.openxmlformats-officedocument.presentationml.slideLayout+xml"/>
  <Override PartName="/ppt/slideLayouts/slideLayout88.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178.xml" ContentType="application/vnd.openxmlformats-officedocument.presentationml.slideLayout+xml"/>
  <Override PartName="/ppt/slideLayouts/slideLayout87.xml" ContentType="application/vnd.openxmlformats-officedocument.presentationml.slideLayout+xml"/>
  <Override PartName="/ppt/slideLayouts/slideLayout199.xml" ContentType="application/vnd.openxmlformats-officedocument.presentationml.slideLayout+xml"/>
  <Override PartName="/ppt/slideLayouts/slideLayout212.xml" ContentType="application/vnd.openxmlformats-officedocument.presentationml.slideLayout+xml"/>
  <Override PartName="/ppt/slideLayouts/slideLayout202.xml" ContentType="application/vnd.openxmlformats-officedocument.presentationml.slideLayout+xml"/>
  <Override PartName="/ppt/slideLayouts/slideLayout78.xml" ContentType="application/vnd.openxmlformats-officedocument.presentationml.slideLayout+xml"/>
  <Override PartName="/ppt/slideLayouts/slideLayout169.xml" ContentType="application/vnd.openxmlformats-officedocument.presentationml.slideLayout+xml"/>
  <Override PartName="/ppt/slideLayouts/slideLayout95.xml" ContentType="application/vnd.openxmlformats-officedocument.presentationml.slideLayout+xml"/>
  <Override PartName="/ppt/slideLayouts/slideLayout211.xml" ContentType="application/vnd.openxmlformats-officedocument.presentationml.slideLayout+xml"/>
  <Override PartName="/ppt/slideLayouts/slideLayout201.xml" ContentType="application/vnd.openxmlformats-officedocument.presentationml.slideLayout+xml"/>
  <Override PartName="/ppt/slideLayouts/slideLayout77.xml" ContentType="application/vnd.openxmlformats-officedocument.presentationml.slideLayout+xml"/>
  <Override PartName="/ppt/slideLayouts/slideLayout168.xml" ContentType="application/vnd.openxmlformats-officedocument.presentationml.slideLayout+xml"/>
  <Override PartName="/ppt/slideLayouts/slideLayout76.xml" ContentType="application/vnd.openxmlformats-officedocument.presentationml.slideLayout+xml"/>
  <Override PartName="/ppt/slideLayouts/slideLayout167.xml" ContentType="application/vnd.openxmlformats-officedocument.presentationml.slideLayout+xml"/>
  <Override PartName="/ppt/slideLayouts/slideLayout210.xml" ContentType="application/vnd.openxmlformats-officedocument.presentationml.slideLayout+xml"/>
  <Override PartName="/ppt/slideLayouts/slideLayout86.xml" ContentType="application/vnd.openxmlformats-officedocument.presentationml.slideLayout+xml"/>
  <Override PartName="/ppt/slideLayouts/slideLayout177.xml" ContentType="application/vnd.openxmlformats-officedocument.presentationml.slideLayout+xml"/>
  <Override PartName="/ppt/slideLayouts/slideLayout200.xml" ContentType="application/vnd.openxmlformats-officedocument.presentationml.slideLayout+xml"/>
  <Override PartName="/ppt/slideLayouts/slideLayout85.xml" ContentType="application/vnd.openxmlformats-officedocument.presentationml.slideLayout+xml"/>
  <Override PartName="/ppt/slideLayouts/slideLayout176.xml" ContentType="application/vnd.openxmlformats-officedocument.presentationml.slideLayout+xml"/>
  <Override PartName="/ppt/slideLayouts/slideLayout84.xml" ContentType="application/vnd.openxmlformats-officedocument.presentationml.slideLayout+xml"/>
  <Override PartName="/ppt/slideLayouts/slideLayout175.xml" ContentType="application/vnd.openxmlformats-officedocument.presentationml.slideLayout+xml"/>
  <Override PartName="/ppt/slideLayouts/slideLayout83.xml" ContentType="application/vnd.openxmlformats-officedocument.presentationml.slideLayout+xml"/>
  <Override PartName="/ppt/slideLayouts/slideLayout174.xml" ContentType="application/vnd.openxmlformats-officedocument.presentationml.slideLayout+xml"/>
  <Override PartName="/ppt/slideLayouts/slideLayout82.xml" ContentType="application/vnd.openxmlformats-officedocument.presentationml.slideLayout+xml"/>
  <Override PartName="/ppt/slideLayouts/slideLayout173.xml" ContentType="application/vnd.openxmlformats-officedocument.presentationml.slideLayout+xml"/>
  <Override PartName="/ppt/slideLayouts/slideLayout81.xml" ContentType="application/vnd.openxmlformats-officedocument.presentationml.slideLayout+xml"/>
  <Override PartName="/ppt/slideLayouts/slideLayout172.xml" ContentType="application/vnd.openxmlformats-officedocument.presentationml.slideLayout+xml"/>
  <Override PartName="/ppt/slideLayouts/slideLayout80.xml" ContentType="application/vnd.openxmlformats-officedocument.presentationml.slideLayout+xml"/>
  <Override PartName="/ppt/slideLayouts/slideLayout171.xml" ContentType="application/vnd.openxmlformats-officedocument.presentationml.slideLayout+xml"/>
  <Override PartName="/ppt/slideLayouts/slideLayout75.xml" ContentType="application/vnd.openxmlformats-officedocument.presentationml.slideLayout+xml"/>
  <Override PartName="/ppt/slideLayouts/slideLayout166.xml" ContentType="application/vnd.openxmlformats-officedocument.presentationml.slideLayout+xml"/>
  <Override PartName="/ppt/slideLayouts/slideLayout12.xml" ContentType="application/vnd.openxmlformats-officedocument.presentationml.slideLayout+xml"/>
  <Override PartName="/ppt/slideLayouts/slideLayout121.xml" ContentType="application/vnd.openxmlformats-officedocument.presentationml.slideLayout+xml"/>
  <Override PartName="/ppt/slideLayouts/slideLayout11.xml" ContentType="application/vnd.openxmlformats-officedocument.presentationml.slideLayout+xml"/>
  <Override PartName="/ppt/slideLayouts/slideLayout120.xml" ContentType="application/vnd.openxmlformats-officedocument.presentationml.slideLayout+xml"/>
  <Override PartName="/ppt/slideLayouts/slideLayout94.xml" ContentType="application/vnd.openxmlformats-officedocument.presentationml.slideLayout+xml"/>
  <Override PartName="/ppt/slideLayouts/slideLayout128.xml" ContentType="application/vnd.openxmlformats-officedocument.presentationml.slideLayout+xml"/>
  <Override PartName="/ppt/slideLayouts/slideLayout93.xml" ContentType="application/vnd.openxmlformats-officedocument.presentationml.slideLayout+xml"/>
  <Override PartName="/ppt/slideLayouts/slideLayout3.xml" ContentType="application/vnd.openxmlformats-officedocument.presentationml.slideLayout+xml"/>
  <Override PartName="/ppt/slideLayouts/slideLayout184.xml" ContentType="application/vnd.openxmlformats-officedocument.presentationml.slideLayout+xml"/>
  <Override PartName="/ppt/slideLayouts/slideLayout18.xml" ContentType="application/vnd.openxmlformats-officedocument.presentationml.slideLayout+xml"/>
  <Override PartName="/ppt/slideLayouts/slideLayout127.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92.xml" ContentType="application/vnd.openxmlformats-officedocument.presentationml.slideLayout+xml"/>
  <Override PartName="/ppt/slideLayouts/slideLayout2.xml" ContentType="application/vnd.openxmlformats-officedocument.presentationml.slideLayout+xml"/>
  <Override PartName="/ppt/slideLayouts/slideLayout183.xml" ContentType="application/vnd.openxmlformats-officedocument.presentationml.slideLayout+xml"/>
  <Override PartName="/ppt/slideLayouts/slideLayout17.xml" ContentType="application/vnd.openxmlformats-officedocument.presentationml.slideLayout+xml"/>
  <Override PartName="/ppt/slideLayouts/slideLayout126.xml" ContentType="application/vnd.openxmlformats-officedocument.presentationml.slideLayout+xml"/>
  <Override PartName="/ppt/slideLayouts/slideLayout49.xml" ContentType="application/vnd.openxmlformats-officedocument.presentationml.slideLayout+xml"/>
  <Override PartName="/ppt/slideLayouts/slideLayout15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30.xml" ContentType="application/vnd.openxmlformats-officedocument.presentationml.slideLayout+xml"/>
  <Override PartName="/ppt/slideLayouts/slideLayout23.xml" ContentType="application/vnd.openxmlformats-officedocument.presentationml.slideLayout+xml"/>
  <Override PartName="/ppt/slideLayouts/slideLayout132.xml" ContentType="application/vnd.openxmlformats-officedocument.presentationml.slideLayout+xml"/>
  <Override PartName="/ppt/slideLayouts/slideLayout24.xml" ContentType="application/vnd.openxmlformats-officedocument.presentationml.slideLayout+xml"/>
  <Override PartName="/ppt/slideLayouts/slideLayout133.xml" ContentType="application/vnd.openxmlformats-officedocument.presentationml.slideLayout+xml"/>
  <Override PartName="/ppt/slideLayouts/slideLayout25.xml" ContentType="application/vnd.openxmlformats-officedocument.presentationml.slideLayout+xml"/>
  <Override PartName="/ppt/slideLayouts/slideLayout134.xml" ContentType="application/vnd.openxmlformats-officedocument.presentationml.slideLayout+xml"/>
  <Override PartName="/ppt/slideLayouts/slideLayout26.xml" ContentType="application/vnd.openxmlformats-officedocument.presentationml.slideLayout+xml"/>
  <Override PartName="/ppt/slideLayouts/slideLayout135.xml" ContentType="application/vnd.openxmlformats-officedocument.presentationml.slideLayout+xml"/>
  <Override PartName="/ppt/slideLayouts/slideLayout27.xml" ContentType="application/vnd.openxmlformats-officedocument.presentationml.slideLayout+xml"/>
  <Override PartName="/ppt/slideLayouts/slideLayout136.xml" ContentType="application/vnd.openxmlformats-officedocument.presentationml.slideLayout+xml"/>
  <Override PartName="/ppt/slideLayouts/slideLayout28.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8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140.xml" ContentType="application/vnd.openxmlformats-officedocument.presentationml.slideLayout+xml"/>
  <Override PartName="/ppt/slideLayouts/slideLayout32.xml" ContentType="application/vnd.openxmlformats-officedocument.presentationml.slideLayout+xml"/>
  <Override PartName="/ppt/slideLayouts/slideLayout141.xml" ContentType="application/vnd.openxmlformats-officedocument.presentationml.slideLayout+xml"/>
  <Override PartName="/ppt/slideLayouts/slideLayout33.xml" ContentType="application/vnd.openxmlformats-officedocument.presentationml.slideLayout+xml"/>
  <Override PartName="/ppt/slideLayouts/slideLayout142.xml" ContentType="application/vnd.openxmlformats-officedocument.presentationml.slideLayout+xml"/>
  <Override PartName="/ppt/slideLayouts/slideLayout34.xml" ContentType="application/vnd.openxmlformats-officedocument.presentationml.slideLayout+xml"/>
  <Override PartName="/ppt/slideLayouts/slideLayout143.xml" ContentType="application/vnd.openxmlformats-officedocument.presentationml.slideLayout+xml"/>
  <Override PartName="/ppt/slideLayouts/slideLayout35.xml" ContentType="application/vnd.openxmlformats-officedocument.presentationml.slideLayout+xml"/>
  <Override PartName="/ppt/slideLayouts/slideLayout144.xml" ContentType="application/vnd.openxmlformats-officedocument.presentationml.slideLayout+xml"/>
  <Override PartName="/ppt/slideLayouts/slideLayout36.xml" ContentType="application/vnd.openxmlformats-officedocument.presentationml.slideLayout+xml"/>
  <Override PartName="/ppt/slideLayouts/slideLayout145.xml" ContentType="application/vnd.openxmlformats-officedocument.presentationml.slideLayout+xml"/>
  <Override PartName="/ppt/slideLayouts/slideLayout37.xml" ContentType="application/vnd.openxmlformats-officedocument.presentationml.slideLayout+xml"/>
  <Override PartName="/ppt/slideLayouts/slideLayout146.xml" ContentType="application/vnd.openxmlformats-officedocument.presentationml.slideLayout+xml"/>
  <Override PartName="/ppt/slideLayouts/slideLayout38.xml" ContentType="application/vnd.openxmlformats-officedocument.presentationml.slideLayout+xml"/>
  <Override PartName="/ppt/slideLayouts/slideLayout147.xml" ContentType="application/vnd.openxmlformats-officedocument.presentationml.slideLayout+xml"/>
  <Override PartName="/ppt/slideLayouts/slideLayout39.xml" ContentType="application/vnd.openxmlformats-officedocument.presentationml.slideLayout+xml"/>
  <Override PartName="/ppt/slideLayouts/slideLayout14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50.xml" ContentType="application/vnd.openxmlformats-officedocument.presentationml.slideLayout+xml"/>
  <Override PartName="/ppt/slideLayouts/slideLayout42.xml" ContentType="application/vnd.openxmlformats-officedocument.presentationml.slideLayout+xml"/>
  <Override PartName="/ppt/slideLayouts/slideLayout151.xml" ContentType="application/vnd.openxmlformats-officedocument.presentationml.slideLayout+xml"/>
  <Override PartName="/ppt/slideLayouts/slideLayout43.xml" ContentType="application/vnd.openxmlformats-officedocument.presentationml.slideLayout+xml"/>
  <Override PartName="/ppt/slideLayouts/slideLayout152.xml" ContentType="application/vnd.openxmlformats-officedocument.presentationml.slideLayout+xml"/>
  <Override PartName="/ppt/slideLayouts/slideLayout44.xml" ContentType="application/vnd.openxmlformats-officedocument.presentationml.slideLayout+xml"/>
  <Override PartName="/ppt/slideLayouts/slideLayout153.xml" ContentType="application/vnd.openxmlformats-officedocument.presentationml.slideLayout+xml"/>
  <Override PartName="/ppt/slideLayouts/slideLayout185.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154.xml" ContentType="application/vnd.openxmlformats-officedocument.presentationml.slideLayout+xml"/>
  <Override PartName="/ppt/slideLayouts/slideLayout186.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155.xml" ContentType="application/vnd.openxmlformats-officedocument.presentationml.slideLayout+xml"/>
  <Override PartName="/ppt/slideLayouts/slideLayout97.xml" ContentType="application/vnd.openxmlformats-officedocument.presentationml.slideLayout+xml"/>
  <Override PartName="/ppt/slideLayouts/slideLayout188.xml" ContentType="application/vnd.openxmlformats-officedocument.presentationml.slideLayout+xml"/>
  <Override PartName="/ppt/slideLayouts/slideLayout7.xml" ContentType="application/vnd.openxmlformats-officedocument.presentationml.slideLayout+xml"/>
  <Override PartName="/ppt/slideLayouts/slideLayout98.xml" ContentType="application/vnd.openxmlformats-officedocument.presentationml.slideLayout+xml"/>
  <Override PartName="/ppt/slideLayouts/slideLayout189.xml" ContentType="application/vnd.openxmlformats-officedocument.presentationml.slideLayout+xml"/>
  <Override PartName="/ppt/slideLayouts/slideLayout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190.xml" ContentType="application/vnd.openxmlformats-officedocument.presentationml.slideLayout+xml"/>
  <Override PartName="/ppt/slideLayouts/slideLayout108.xml" ContentType="application/vnd.openxmlformats-officedocument.presentationml.slideLayout+xml"/>
  <Override PartName="/ppt/slideLayouts/slideLayout191.xml" ContentType="application/vnd.openxmlformats-officedocument.presentationml.slideLayout+xml"/>
  <Override PartName="/ppt/slideLayouts/slideLayout109.xml" ContentType="application/vnd.openxmlformats-officedocument.presentationml.slideLayout+xml"/>
  <Override PartName="/ppt/slideLayouts/slideLayout192.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Relationship Id="rId58" Type="http://schemas.openxmlformats.org/officeDocument/2006/relationships/slide" Target="slides/slide38.xml"/><Relationship Id="rId59" Type="http://schemas.openxmlformats.org/officeDocument/2006/relationships/slide" Target="slides/slide39.xml"/><Relationship Id="rId60" Type="http://schemas.openxmlformats.org/officeDocument/2006/relationships/slide" Target="slides/slide40.xml"/><Relationship Id="rId61" Type="http://schemas.openxmlformats.org/officeDocument/2006/relationships/slide" Target="slides/slide41.xml"/><Relationship Id="rId62" Type="http://schemas.openxmlformats.org/officeDocument/2006/relationships/slide" Target="slides/slide42.xml"/><Relationship Id="rId63" Type="http://schemas.openxmlformats.org/officeDocument/2006/relationships/slide" Target="slides/slide43.xml"/><Relationship Id="rId64" Type="http://schemas.openxmlformats.org/officeDocument/2006/relationships/slide" Target="slides/slide44.xml"/><Relationship Id="rId65" Type="http://schemas.openxmlformats.org/officeDocument/2006/relationships/slide" Target="slides/slide45.xml"/><Relationship Id="rId66" Type="http://schemas.openxmlformats.org/officeDocument/2006/relationships/slide" Target="slides/slide46.xml"/><Relationship Id="rId67" Type="http://schemas.openxmlformats.org/officeDocument/2006/relationships/slide" Target="slides/slide47.xml"/><Relationship Id="rId68" Type="http://schemas.openxmlformats.org/officeDocument/2006/relationships/slide" Target="slides/slide48.xml"/><Relationship Id="rId69" Type="http://schemas.openxmlformats.org/officeDocument/2006/relationships/slide" Target="slides/slide49.xml"/>
</Relationships>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sldImg"/>
          </p:nvPr>
        </p:nvSpPr>
        <p:spPr>
          <a:xfrm>
            <a:off x="381240" y="694800"/>
            <a:ext cx="6095160" cy="342864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723" name="PlaceHolder 2"/>
          <p:cNvSpPr>
            <a:spLocks noGrp="1"/>
          </p:cNvSpPr>
          <p:nvPr>
            <p:ph type="body"/>
          </p:nvPr>
        </p:nvSpPr>
        <p:spPr>
          <a:xfrm>
            <a:off x="685800" y="4343400"/>
            <a:ext cx="5486040" cy="41144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724" name="PlaceHolder 3"/>
          <p:cNvSpPr>
            <a:spLocks noGrp="1"/>
          </p:cNvSpPr>
          <p:nvPr>
            <p:ph type="hdr"/>
          </p:nvPr>
        </p:nvSpPr>
        <p:spPr>
          <a:xfrm>
            <a:off x="0" y="0"/>
            <a:ext cx="2975760" cy="4568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25" name="PlaceHolder 4"/>
          <p:cNvSpPr>
            <a:spLocks noGrp="1"/>
          </p:cNvSpPr>
          <p:nvPr>
            <p:ph type="dt"/>
          </p:nvPr>
        </p:nvSpPr>
        <p:spPr>
          <a:xfrm>
            <a:off x="3881880" y="0"/>
            <a:ext cx="2975760" cy="4568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726" name="PlaceHolder 5"/>
          <p:cNvSpPr>
            <a:spLocks noGrp="1"/>
          </p:cNvSpPr>
          <p:nvPr>
            <p:ph type="ftr"/>
          </p:nvPr>
        </p:nvSpPr>
        <p:spPr>
          <a:xfrm>
            <a:off x="0" y="8686800"/>
            <a:ext cx="2975760" cy="4568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727" name="PlaceHolder 6"/>
          <p:cNvSpPr>
            <a:spLocks noGrp="1"/>
          </p:cNvSpPr>
          <p:nvPr>
            <p:ph type="sldNum"/>
          </p:nvPr>
        </p:nvSpPr>
        <p:spPr>
          <a:xfrm>
            <a:off x="3881880" y="8686800"/>
            <a:ext cx="2975760" cy="456840"/>
          </a:xfrm>
          <a:prstGeom prst="rect">
            <a:avLst/>
          </a:prstGeom>
        </p:spPr>
        <p:txBody>
          <a:bodyPr lIns="0" rIns="0" tIns="0" bIns="0" anchor="b">
            <a:noAutofit/>
          </a:bodyPr>
          <a:p>
            <a:pPr algn="r"/>
            <a:fld id="{16D796E8-CBCB-4C92-A200-4D91C7BA021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PlaceHolder 1"/>
          <p:cNvSpPr>
            <a:spLocks noGrp="1"/>
          </p:cNvSpPr>
          <p:nvPr>
            <p:ph type="sldImg"/>
          </p:nvPr>
        </p:nvSpPr>
        <p:spPr>
          <a:xfrm>
            <a:off x="381240" y="685800"/>
            <a:ext cx="6095160" cy="3428280"/>
          </a:xfrm>
          <a:prstGeom prst="rect">
            <a:avLst/>
          </a:prstGeom>
        </p:spPr>
      </p:sp>
      <p:sp>
        <p:nvSpPr>
          <p:cNvPr id="1293"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15000"/>
              </a:lnSpc>
              <a:tabLst>
                <a:tab algn="l" pos="0"/>
              </a:tabLst>
            </a:pPr>
            <a:r>
              <a:rPr b="0" lang="en" sz="1100" spc="-1" strike="noStrike">
                <a:solidFill>
                  <a:srgbClr val="333333"/>
                </a:solidFill>
                <a:highlight>
                  <a:srgbClr val="ffffff"/>
                </a:highlight>
                <a:latin typeface="Arial"/>
                <a:ea typeface="Arial"/>
              </a:rPr>
              <a:t>Ansible’s agentless architecture provides enablement for a wide variety of platforms that make it easy for them to be automated. With the move to Content Collections, it’s now even easier for the partners and community to build, test, and publish content at any time without the wait for it to be included in an actual Ansible release. Ansible Galaxy is the de-facto place for community content, while Automation Hub is the place for Certified content (selected certified platforms in bold, many more available).</a:t>
            </a:r>
            <a:endParaRPr b="0" lang="en-US" sz="1100" spc="-1" strike="noStrike">
              <a:latin typeface="Arial"/>
            </a:endParaRPr>
          </a:p>
          <a:p>
            <a:pPr>
              <a:lnSpc>
                <a:spcPct val="115000"/>
              </a:lnSpc>
              <a:spcBef>
                <a:spcPts val="1100"/>
              </a:spcBef>
              <a:tabLst>
                <a:tab algn="l" pos="0"/>
              </a:tabLst>
            </a:pPr>
            <a:r>
              <a:rPr b="0" lang="en" sz="1100" spc="-1" strike="noStrike">
                <a:solidFill>
                  <a:srgbClr val="333333"/>
                </a:solidFill>
                <a:highlight>
                  <a:srgbClr val="ffffff"/>
                </a:highlight>
                <a:latin typeface="Arial"/>
                <a:ea typeface="Arial"/>
              </a:rPr>
              <a:t>Uses OpenSSH and WinRM</a:t>
            </a:r>
            <a:endParaRPr b="0" lang="en-US" sz="1100" spc="-1" strike="noStrike">
              <a:latin typeface="Arial"/>
            </a:endParaRPr>
          </a:p>
          <a:p>
            <a:pPr>
              <a:lnSpc>
                <a:spcPct val="115000"/>
              </a:lnSpc>
              <a:spcBef>
                <a:spcPts val="1100"/>
              </a:spcBef>
              <a:tabLst>
                <a:tab algn="l" pos="0"/>
              </a:tabLst>
            </a:pPr>
            <a:r>
              <a:rPr b="0" lang="en" sz="1100" spc="-1" strike="noStrike">
                <a:solidFill>
                  <a:srgbClr val="333333"/>
                </a:solidFill>
                <a:highlight>
                  <a:srgbClr val="ffffff"/>
                </a:highlight>
                <a:latin typeface="Arial"/>
                <a:ea typeface="Arial"/>
              </a:rPr>
              <a:t>No agents to exploit or update</a:t>
            </a:r>
            <a:endParaRPr b="0" lang="en-US" sz="1100" spc="-1" strike="noStrike">
              <a:latin typeface="Arial"/>
            </a:endParaRPr>
          </a:p>
          <a:p>
            <a:pPr>
              <a:lnSpc>
                <a:spcPct val="115000"/>
              </a:lnSpc>
              <a:spcBef>
                <a:spcPts val="1100"/>
              </a:spcBef>
              <a:tabLst>
                <a:tab algn="l" pos="0"/>
              </a:tabLst>
            </a:pPr>
            <a:r>
              <a:rPr b="0" lang="en" sz="1100" spc="-1" strike="noStrike">
                <a:solidFill>
                  <a:srgbClr val="333333"/>
                </a:solidFill>
                <a:highlight>
                  <a:srgbClr val="ffffff"/>
                </a:highlight>
                <a:latin typeface="Arial"/>
                <a:ea typeface="Arial"/>
              </a:rPr>
              <a:t>Predictable, reliable and secure</a:t>
            </a:r>
            <a:endParaRPr b="0" lang="en-US" sz="1100" spc="-1" strike="noStrike">
              <a:latin typeface="Arial"/>
            </a:endParaRPr>
          </a:p>
          <a:p>
            <a:pPr>
              <a:lnSpc>
                <a:spcPct val="100000"/>
              </a:lnSpc>
              <a:spcBef>
                <a:spcPts val="1100"/>
              </a:spcBef>
              <a:tabLst>
                <a:tab algn="l" pos="0"/>
              </a:tabLst>
            </a:pPr>
            <a:r>
              <a:rPr b="0" lang="en" sz="1100" spc="-1" strike="noStrike">
                <a:solidFill>
                  <a:srgbClr val="000000"/>
                </a:solidFill>
                <a:highlight>
                  <a:srgbClr val="ffffff"/>
                </a:highlight>
                <a:latin typeface="Arial"/>
                <a:ea typeface="Arial"/>
              </a:rPr>
              <a:t>Ansible automates technologies you already use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ea typeface="Arial"/>
              </a:rPr>
              <a:t>With the power of a community behind it generating more integrations every day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ea typeface="Arial"/>
              </a:rPr>
              <a:t>----------------------------------------------------------------</a:t>
            </a: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ea typeface="Arial"/>
              </a:rPr>
              <a:t>Points Tim Yeaton added here in his delivery: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ea typeface="Arial"/>
              </a:rPr>
              <a:t>Communities of partners building around our language </a:t>
            </a:r>
            <a:endParaRPr b="0" lang="en-US" sz="1100" spc="-1" strike="noStrike">
              <a:latin typeface="Arial"/>
            </a:endParaRPr>
          </a:p>
          <a:p>
            <a:pPr>
              <a:lnSpc>
                <a:spcPct val="100000"/>
              </a:lnSpc>
              <a:tabLst>
                <a:tab algn="l" pos="0"/>
              </a:tabLst>
            </a:pPr>
            <a:r>
              <a:rPr b="0" lang="en" sz="1100" spc="-1" strike="noStrike">
                <a:solidFill>
                  <a:srgbClr val="000000"/>
                </a:solidFill>
                <a:highlight>
                  <a:srgbClr val="ffffff"/>
                </a:highlight>
                <a:latin typeface="Arial"/>
                <a:ea typeface="Arial"/>
              </a:rPr>
              <a:t>Tremendous adoption to date - realization in order to scale you have to automate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PlaceHolder 1"/>
          <p:cNvSpPr>
            <a:spLocks noGrp="1"/>
          </p:cNvSpPr>
          <p:nvPr>
            <p:ph type="sldImg"/>
          </p:nvPr>
        </p:nvSpPr>
        <p:spPr>
          <a:xfrm>
            <a:off x="381240" y="685800"/>
            <a:ext cx="6095160" cy="3428280"/>
          </a:xfrm>
          <a:prstGeom prst="rect">
            <a:avLst/>
          </a:prstGeom>
        </p:spPr>
      </p:sp>
      <p:sp>
        <p:nvSpPr>
          <p:cNvPr id="1295"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0e1012"/>
                </a:solidFill>
                <a:latin typeface="Calibri"/>
                <a:ea typeface="Calibri"/>
              </a:rPr>
              <a:t>Playbook example: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The name fields are human-readable comments. Optional, but useful as comments to the Playbook. These strings also show up in Tower, so it is easy to correlate any failures in a long running Playbook.</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Inventory call-out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Variables can be handled in several different ways:</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Directly in the playbook</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As part of a separate vars file</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Via the command line</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As output from a previous play</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Via Tower</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Ansible supports sudo, su, powerbroker, and other privilege escalation mechanisms.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The real work. General format: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&lt;&lt;module&gt;&gt;: key=value</a:t>
            </a: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6" name="PlaceHolder 1"/>
          <p:cNvSpPr>
            <a:spLocks noGrp="1"/>
          </p:cNvSpPr>
          <p:nvPr>
            <p:ph type="sldImg"/>
          </p:nvPr>
        </p:nvSpPr>
        <p:spPr>
          <a:xfrm>
            <a:off x="381240" y="685800"/>
            <a:ext cx="6095160" cy="3428280"/>
          </a:xfrm>
          <a:prstGeom prst="rect">
            <a:avLst/>
          </a:prstGeom>
        </p:spPr>
      </p:sp>
      <p:sp>
        <p:nvSpPr>
          <p:cNvPr id="1297"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0e1012"/>
                </a:solidFill>
                <a:latin typeface="Calibri"/>
                <a:ea typeface="Calibri"/>
              </a:rPr>
              <a:t>Playbook example: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The name fields are human-readable comments. Optional, but useful as comments to the Playbook. These strings also show up in Tower, so it is easy to correlate any failures in a long running Playbook.</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Inventory call-out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Variables can be handled in several different ways:</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Directly in the playbook</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As part of a separate vars file</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Via the command line</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As output from a previous play</a:t>
            </a: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	</a:t>
            </a:r>
            <a:r>
              <a:rPr b="0" lang="en" sz="1200" spc="-1" strike="noStrike">
                <a:solidFill>
                  <a:srgbClr val="0e1012"/>
                </a:solidFill>
                <a:latin typeface="Calibri"/>
                <a:ea typeface="Calibri"/>
              </a:rPr>
              <a:t>Via Tower</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You are not required to use root as the remote user. You can have Ansible connect and run the playbook as any user or even multiple users – as long as that user has the permission to perform the tasks in the playbook. You can even use multiple users and specify different users for different plays or tasks.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Ansible supports sudo, su, powerbroker, and other privilege escalation mechanisms.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The real work. General format: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e1012"/>
                </a:solidFill>
                <a:latin typeface="Calibri"/>
                <a:ea typeface="Calibri"/>
              </a:rPr>
              <a:t>&lt;&lt;module&gt;&gt;: key=value</a:t>
            </a: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PlaceHolder 1"/>
          <p:cNvSpPr>
            <a:spLocks noGrp="1"/>
          </p:cNvSpPr>
          <p:nvPr>
            <p:ph type="sldImg"/>
          </p:nvPr>
        </p:nvSpPr>
        <p:spPr>
          <a:xfrm>
            <a:off x="381240" y="685800"/>
            <a:ext cx="6095160" cy="3428280"/>
          </a:xfrm>
          <a:prstGeom prst="rect">
            <a:avLst/>
          </a:prstGeom>
        </p:spPr>
      </p:sp>
      <p:sp>
        <p:nvSpPr>
          <p:cNvPr id="1299"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545860"/>
                </a:solidFill>
                <a:latin typeface="Calibri"/>
                <a:ea typeface="Calibri"/>
              </a:rPr>
              <a:t>Control, Knowledge, Delegation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RBAC</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Push button deployment (Delegation)</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Centralized logging (auditing, compliance)</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RESTful API</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Open Sans"/>
                <a:ea typeface="Open Sans"/>
              </a:rPr>
              <a:t>Role-based access control keeps environments secure, and teams efficient</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Non-privileged users can safely deploy entire applications with push-button deployment access</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All Ansible automations are centrally logged, ensuring complete auditability and compliance</a:t>
            </a:r>
            <a:endParaRPr b="0" lang="en-US" sz="1200" spc="-1" strike="noStrike">
              <a:latin typeface="Arial"/>
            </a:endParaRPr>
          </a:p>
          <a:p>
            <a:pPr>
              <a:lnSpc>
                <a:spcPct val="100000"/>
              </a:lnSpc>
              <a:spcBef>
                <a:spcPts val="281"/>
              </a:spcBef>
              <a:tabLst>
                <a:tab algn="l" pos="0"/>
              </a:tabLst>
            </a:pPr>
            <a:endParaRPr b="0" lang="en-US" sz="1200" spc="-1" strike="noStrike">
              <a:latin typeface="Arial"/>
            </a:endParaRPr>
          </a:p>
          <a:p>
            <a:pPr>
              <a:lnSpc>
                <a:spcPct val="115000"/>
              </a:lnSpc>
              <a:tabLst>
                <a:tab algn="l" pos="0"/>
              </a:tabLst>
            </a:pPr>
            <a:r>
              <a:rPr b="0" lang="en" sz="1400" spc="-1" strike="noStrike">
                <a:solidFill>
                  <a:srgbClr val="666666"/>
                </a:solidFill>
                <a:latin typeface="Overpass"/>
                <a:ea typeface="Overpass"/>
              </a:rPr>
              <a:t>Centralize and control your IT infrastructure with a visual dashboard, role-based access control, job scheduling, integrated notifications and graphical inventory management.</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PlaceHolder 1"/>
          <p:cNvSpPr>
            <a:spLocks noGrp="1"/>
          </p:cNvSpPr>
          <p:nvPr>
            <p:ph type="sldImg"/>
          </p:nvPr>
        </p:nvSpPr>
        <p:spPr>
          <a:xfrm>
            <a:off x="381240" y="685800"/>
            <a:ext cx="6095160" cy="3428280"/>
          </a:xfrm>
          <a:prstGeom prst="rect">
            <a:avLst/>
          </a:prstGeom>
        </p:spPr>
      </p:sp>
      <p:sp>
        <p:nvSpPr>
          <p:cNvPr id="1301"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545860"/>
                </a:solidFill>
                <a:latin typeface="Calibri"/>
                <a:ea typeface="Calibri"/>
              </a:rPr>
              <a:t>Control, Knowledge, Delegation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When more than one person is running the same playbook in the organization, Ansible Tower is valuable.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RBAC</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Push button deployment (Delegation)</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Centralized logging (auditing, compliance)</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RESTful API</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Open Sans"/>
                <a:ea typeface="Open Sans"/>
              </a:rPr>
              <a:t>Role-based access control keeps environments secure, and teams efficient</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Non-privileged users can safely deploy entire applications with push-button deployment access</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All Ansible automations are centrally logged, ensuring complete auditability and compliance</a:t>
            </a:r>
            <a:endParaRPr b="0" lang="en-US" sz="1200" spc="-1" strike="noStrike">
              <a:latin typeface="Arial"/>
            </a:endParaRPr>
          </a:p>
          <a:p>
            <a:pPr>
              <a:lnSpc>
                <a:spcPct val="100000"/>
              </a:lnSpc>
              <a:spcBef>
                <a:spcPts val="281"/>
              </a:spcBef>
              <a:tabLst>
                <a:tab algn="l" pos="0"/>
              </a:tabLst>
            </a:pPr>
            <a:endParaRPr b="0" lang="en-US" sz="1200" spc="-1" strike="noStrike">
              <a:latin typeface="Arial"/>
            </a:endParaRPr>
          </a:p>
          <a:p>
            <a:pPr>
              <a:lnSpc>
                <a:spcPct val="115000"/>
              </a:lnSpc>
              <a:tabLst>
                <a:tab algn="l" pos="0"/>
              </a:tabLst>
            </a:pPr>
            <a:r>
              <a:rPr b="0" lang="en" sz="1400" spc="-1" strike="noStrike">
                <a:solidFill>
                  <a:srgbClr val="666666"/>
                </a:solidFill>
                <a:latin typeface="Overpass"/>
                <a:ea typeface="Overpass"/>
              </a:rPr>
              <a:t>Centralize and control your IT infrastructure with a visual dashboard, role-based access control, job scheduling, integrated notifications and graphical inventory management.</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2" name="PlaceHolder 1"/>
          <p:cNvSpPr>
            <a:spLocks noGrp="1"/>
          </p:cNvSpPr>
          <p:nvPr>
            <p:ph type="sldImg"/>
          </p:nvPr>
        </p:nvSpPr>
        <p:spPr>
          <a:xfrm>
            <a:off x="380880" y="685800"/>
            <a:ext cx="6095160" cy="3428280"/>
          </a:xfrm>
          <a:prstGeom prst="rect">
            <a:avLst/>
          </a:prstGeom>
        </p:spPr>
      </p:sp>
      <p:sp>
        <p:nvSpPr>
          <p:cNvPr id="1303"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04"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5261C22D-D106-428D-98CC-23D415B5D8A0}"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PlaceHolder 1"/>
          <p:cNvSpPr>
            <a:spLocks noGrp="1"/>
          </p:cNvSpPr>
          <p:nvPr>
            <p:ph type="sldImg"/>
          </p:nvPr>
        </p:nvSpPr>
        <p:spPr>
          <a:xfrm>
            <a:off x="381240" y="685800"/>
            <a:ext cx="6095160" cy="3428280"/>
          </a:xfrm>
          <a:prstGeom prst="rect">
            <a:avLst/>
          </a:prstGeom>
        </p:spPr>
      </p:sp>
      <p:sp>
        <p:nvSpPr>
          <p:cNvPr id="1306"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100" spc="-1" strike="noStrike">
                <a:latin typeface="Arial"/>
                <a:ea typeface="Arial"/>
              </a:rPr>
              <a:t>Ansible Automation is the enterprise framework for automating across IT operations.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latin typeface="Arial"/>
                <a:ea typeface="Arial"/>
              </a:rPr>
              <a:t>Ansible Engine runs Ansible Playbooks, the automation language that can perfectly describe an IT application infrastructure.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latin typeface="Arial"/>
                <a:ea typeface="Arial"/>
              </a:rPr>
              <a:t>Ansible Tower allows you scale IT automation, manage complex deployments and speed productivity.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200" spc="-1" strike="noStrike">
                <a:solidFill>
                  <a:srgbClr val="000000"/>
                </a:solidFill>
                <a:latin typeface="Arial"/>
                <a:ea typeface="Arial"/>
              </a:rPr>
              <a:t>Ansible is the Lingua Franca of the enterprise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Arial"/>
                <a:ea typeface="Arial"/>
              </a:rPr>
              <a:t>It empowers development to production, from IT to the business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100" spc="-1" strike="noStrike">
                <a:solidFill>
                  <a:srgbClr val="000000"/>
                </a:solidFill>
                <a:latin typeface="Arial"/>
                <a:ea typeface="Arial"/>
              </a:rPr>
              <a:t>----------------------------------------------------------------</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Points Tim Yeaton added here in his delivery: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memorialize/institutionalize in the Playbook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Standardize on Ansible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You need a language to help articulate the workflow all they way through live production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Use a language to communicate and facilitate between dev and ops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Becomes fact based or system of record once written in a Playbook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type="sldImg"/>
          </p:nvPr>
        </p:nvSpPr>
        <p:spPr>
          <a:xfrm>
            <a:off x="381240" y="685800"/>
            <a:ext cx="6095520" cy="3428280"/>
          </a:xfrm>
          <a:prstGeom prst="rect">
            <a:avLst/>
          </a:prstGeom>
        </p:spPr>
      </p:sp>
      <p:sp>
        <p:nvSpPr>
          <p:cNvPr id="1308"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PlaceHolder 1"/>
          <p:cNvSpPr>
            <a:spLocks noGrp="1"/>
          </p:cNvSpPr>
          <p:nvPr>
            <p:ph type="sldImg"/>
          </p:nvPr>
        </p:nvSpPr>
        <p:spPr>
          <a:xfrm>
            <a:off x="381240" y="685800"/>
            <a:ext cx="6095520" cy="3428280"/>
          </a:xfrm>
          <a:prstGeom prst="rect">
            <a:avLst/>
          </a:prstGeom>
        </p:spPr>
      </p:sp>
      <p:sp>
        <p:nvSpPr>
          <p:cNvPr id="1310"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1" name="PlaceHolder 1"/>
          <p:cNvSpPr>
            <a:spLocks noGrp="1"/>
          </p:cNvSpPr>
          <p:nvPr>
            <p:ph type="sldImg"/>
          </p:nvPr>
        </p:nvSpPr>
        <p:spPr>
          <a:xfrm>
            <a:off x="381240" y="685800"/>
            <a:ext cx="6095520" cy="3428280"/>
          </a:xfrm>
          <a:prstGeom prst="rect">
            <a:avLst/>
          </a:prstGeom>
        </p:spPr>
      </p:sp>
      <p:sp>
        <p:nvSpPr>
          <p:cNvPr id="1312"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PlaceHolder 1"/>
          <p:cNvSpPr>
            <a:spLocks noGrp="1"/>
          </p:cNvSpPr>
          <p:nvPr>
            <p:ph type="sldImg"/>
          </p:nvPr>
        </p:nvSpPr>
        <p:spPr>
          <a:xfrm>
            <a:off x="381240" y="685800"/>
            <a:ext cx="6095160" cy="3428280"/>
          </a:xfrm>
          <a:prstGeom prst="rect">
            <a:avLst/>
          </a:prstGeom>
        </p:spPr>
      </p:sp>
      <p:sp>
        <p:nvSpPr>
          <p:cNvPr id="1281"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100" spc="-1" strike="noStrike">
                <a:solidFill>
                  <a:srgbClr val="000000"/>
                </a:solidFill>
                <a:latin typeface="Arial"/>
                <a:ea typeface="Arial"/>
              </a:rPr>
              <a:t>We’re faced with </a:t>
            </a:r>
            <a:r>
              <a:rPr b="1" lang="en" sz="1100" spc="-1" strike="noStrike">
                <a:solidFill>
                  <a:srgbClr val="000000"/>
                </a:solidFill>
                <a:latin typeface="Arial"/>
                <a:ea typeface="Arial"/>
              </a:rPr>
              <a:t>numerous challenges in IT.</a:t>
            </a:r>
            <a:r>
              <a:rPr b="0" lang="en" sz="1100" spc="-1" strike="noStrike">
                <a:solidFill>
                  <a:srgbClr val="000000"/>
                </a:solidFill>
                <a:latin typeface="Arial"/>
                <a:ea typeface="Arial"/>
              </a:rPr>
              <a:t> You live them every day. </a:t>
            </a:r>
            <a:r>
              <a:rPr b="1" lang="en" sz="1100" spc="-1" strike="noStrike">
                <a:solidFill>
                  <a:srgbClr val="000000"/>
                </a:solidFill>
                <a:latin typeface="Arial"/>
                <a:ea typeface="Arial"/>
              </a:rPr>
              <a:t>Regardless of your role or responsibility.</a:t>
            </a:r>
            <a:endParaRPr b="0" lang="en-US" sz="1100" spc="-1" strike="noStrike">
              <a:latin typeface="Arial"/>
            </a:endParaRPr>
          </a:p>
          <a:p>
            <a:pPr>
              <a:lnSpc>
                <a:spcPct val="100000"/>
              </a:lnSpc>
              <a:tabLst>
                <a:tab algn="l" pos="0"/>
              </a:tabLst>
            </a:pPr>
            <a:r>
              <a:rPr b="1" lang="en" sz="1100" spc="-1" strike="noStrike">
                <a:solidFill>
                  <a:srgbClr val="000000"/>
                </a:solidFill>
                <a:latin typeface="Arial"/>
                <a:ea typeface="Arial"/>
              </a:rPr>
              <a:t>Effort-&gt;time; time-&gt;money</a:t>
            </a:r>
            <a:r>
              <a:rPr b="0" lang="en" sz="1100" spc="-1" strike="noStrike">
                <a:solidFill>
                  <a:srgbClr val="000000"/>
                </a:solidFill>
                <a:latin typeface="Arial"/>
                <a:ea typeface="Arial"/>
              </a:rPr>
              <a:t>…</a:t>
            </a:r>
            <a:endParaRPr b="0" lang="en-US" sz="1100" spc="-1" strike="noStrike">
              <a:latin typeface="Arial"/>
            </a:endParaRPr>
          </a:p>
          <a:p>
            <a:pPr>
              <a:lnSpc>
                <a:spcPct val="100000"/>
              </a:lnSpc>
              <a:tabLst>
                <a:tab algn="l" pos="0"/>
              </a:tabLst>
            </a:pPr>
            <a:r>
              <a:rPr b="1" lang="en" sz="1100" spc="-1" strike="noStrike">
                <a:solidFill>
                  <a:srgbClr val="000000"/>
                </a:solidFill>
                <a:latin typeface="Arial"/>
                <a:ea typeface="Arial"/>
              </a:rPr>
              <a:t>BUT Effort has a human toll</a:t>
            </a:r>
            <a:r>
              <a:rPr b="0" lang="en" sz="1100" spc="-1" strike="noStrike">
                <a:solidFill>
                  <a:srgbClr val="000000"/>
                </a:solidFill>
                <a:latin typeface="Arial"/>
                <a:ea typeface="Arial"/>
              </a:rPr>
              <a:t>.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In the end, we’re </a:t>
            </a:r>
            <a:r>
              <a:rPr b="1" lang="en" sz="1100" spc="-1" strike="noStrike">
                <a:solidFill>
                  <a:srgbClr val="000000"/>
                </a:solidFill>
                <a:latin typeface="Arial"/>
                <a:ea typeface="Arial"/>
              </a:rPr>
              <a:t>just people</a:t>
            </a:r>
            <a:r>
              <a:rPr b="0" lang="en" sz="1100" spc="-1" strike="noStrike">
                <a:solidFill>
                  <a:srgbClr val="000000"/>
                </a:solidFill>
                <a:latin typeface="Arial"/>
                <a:ea typeface="Arial"/>
              </a:rPr>
              <a:t>. </a:t>
            </a:r>
            <a:r>
              <a:rPr b="1" lang="en" sz="1100" spc="-1" strike="noStrike">
                <a:solidFill>
                  <a:srgbClr val="000000"/>
                </a:solidFill>
                <a:latin typeface="Arial"/>
                <a:ea typeface="Arial"/>
              </a:rPr>
              <a:t>People trying to work with other people</a:t>
            </a:r>
            <a:r>
              <a:rPr b="0" lang="en" sz="1100" spc="-1" strike="noStrike">
                <a:solidFill>
                  <a:srgbClr val="000000"/>
                </a:solidFill>
                <a:latin typeface="Arial"/>
                <a:ea typeface="Arial"/>
              </a:rPr>
              <a:t>, and </a:t>
            </a:r>
            <a:r>
              <a:rPr b="1" lang="en" sz="1100" spc="-1" strike="noStrike">
                <a:solidFill>
                  <a:srgbClr val="000000"/>
                </a:solidFill>
                <a:latin typeface="Arial"/>
                <a:ea typeface="Arial"/>
              </a:rPr>
              <a:t>force machines to do the work to be done.</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Your reasons for automating are pretty straightforward. </a:t>
            </a:r>
            <a:r>
              <a:rPr b="1" lang="en" sz="1100" spc="-1" strike="noStrike">
                <a:solidFill>
                  <a:srgbClr val="000000"/>
                </a:solidFill>
                <a:latin typeface="Arial"/>
                <a:ea typeface="Arial"/>
              </a:rPr>
              <a:t>You’re tired of doing the same thing over and over again.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Automation makes our jobs and lives easier.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It presents an opportunity to do more.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PlaceHolder 1"/>
          <p:cNvSpPr>
            <a:spLocks noGrp="1"/>
          </p:cNvSpPr>
          <p:nvPr>
            <p:ph type="sldImg"/>
          </p:nvPr>
        </p:nvSpPr>
        <p:spPr>
          <a:xfrm>
            <a:off x="381240" y="685800"/>
            <a:ext cx="6095520" cy="3428280"/>
          </a:xfrm>
          <a:prstGeom prst="rect">
            <a:avLst/>
          </a:prstGeom>
        </p:spPr>
      </p:sp>
      <p:sp>
        <p:nvSpPr>
          <p:cNvPr id="1314"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PlaceHolder 1"/>
          <p:cNvSpPr>
            <a:spLocks noGrp="1"/>
          </p:cNvSpPr>
          <p:nvPr>
            <p:ph type="sldImg"/>
          </p:nvPr>
        </p:nvSpPr>
        <p:spPr>
          <a:xfrm>
            <a:off x="381240" y="685800"/>
            <a:ext cx="6095520" cy="3428280"/>
          </a:xfrm>
          <a:prstGeom prst="rect">
            <a:avLst/>
          </a:prstGeom>
        </p:spPr>
      </p:sp>
      <p:sp>
        <p:nvSpPr>
          <p:cNvPr id="1316"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100" spc="-1" strike="noStrike">
                <a:solidFill>
                  <a:srgbClr val="000000"/>
                </a:solidFill>
                <a:latin typeface="Arial"/>
                <a:ea typeface="Arial"/>
              </a:rPr>
              <a:t>Organizational statistics allows a customer to see Ansible consumption across an enterprise.  If one organization starts producing Ansible Job Templates and shares them across their company, data is aggregated and presented in a visual format to show trends over time.  This data can be filters by organization, and filtered over time to present usual data to compare organizations against each other.  What we saw with several large customers was that they wanted to be able to measure success and were starting to aggregate this data manually anyway, so we want to make this process more turn-key and easy for all customers to help give them the ability to measure success.</a:t>
            </a:r>
            <a:endParaRPr b="0" lang="en-US"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PlaceHolder 1"/>
          <p:cNvSpPr>
            <a:spLocks noGrp="1"/>
          </p:cNvSpPr>
          <p:nvPr>
            <p:ph type="sldImg"/>
          </p:nvPr>
        </p:nvSpPr>
        <p:spPr>
          <a:xfrm>
            <a:off x="381240" y="685800"/>
            <a:ext cx="6095520" cy="3428280"/>
          </a:xfrm>
          <a:prstGeom prst="rect">
            <a:avLst/>
          </a:prstGeom>
        </p:spPr>
      </p:sp>
      <p:sp>
        <p:nvSpPr>
          <p:cNvPr id="1318"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100" spc="-1" strike="noStrike">
                <a:solidFill>
                  <a:srgbClr val="000000"/>
                </a:solidFill>
                <a:latin typeface="Arial"/>
                <a:ea typeface="Arial"/>
              </a:rPr>
              <a:t>Organizational statistics allows a customer to see Ansible consumption across an enterprise.  If one organization starts producing Ansible Job Templates and shares them across their company, data is aggregated and presented in a visual format to show trends over time.  This data can be filters by organization, and filtered over time to present usual data to compare organizations against each other.  What we saw with several large customers was that they wanted to be able to measure success and were starting to aggregate this data manually anyway, so we want to make this process more turn-key and easy for all customers to help give them the ability to measure success.</a:t>
            </a:r>
            <a:endParaRPr b="0" lang="en-US"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type="sldImg"/>
          </p:nvPr>
        </p:nvSpPr>
        <p:spPr>
          <a:xfrm>
            <a:off x="381240" y="685800"/>
            <a:ext cx="6095520" cy="3428280"/>
          </a:xfrm>
          <a:prstGeom prst="rect">
            <a:avLst/>
          </a:prstGeom>
        </p:spPr>
      </p:sp>
      <p:sp>
        <p:nvSpPr>
          <p:cNvPr id="1320"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type="sldImg"/>
          </p:nvPr>
        </p:nvSpPr>
        <p:spPr>
          <a:xfrm>
            <a:off x="381240" y="685800"/>
            <a:ext cx="6095520" cy="3428280"/>
          </a:xfrm>
          <a:prstGeom prst="rect">
            <a:avLst/>
          </a:prstGeom>
        </p:spPr>
      </p:sp>
      <p:sp>
        <p:nvSpPr>
          <p:cNvPr id="1322"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404040"/>
                </a:solidFill>
                <a:highlight>
                  <a:srgbClr val="ffffff"/>
                </a:highlight>
                <a:latin typeface="Helvetica Neue"/>
                <a:ea typeface="Helvetica Neue"/>
              </a:rPr>
              <a:t>Workflows allow you to configure a sequence of disparate job templates (or workflow templates).  Job or workflow templates are linked together using a graph-like structure called nodes. These nodes can be jobs, project syncs, or inventory syncs. A template can be part of different workflows or used multiple times in the same workflow.</a:t>
            </a:r>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PlaceHolder 1"/>
          <p:cNvSpPr>
            <a:spLocks noGrp="1"/>
          </p:cNvSpPr>
          <p:nvPr>
            <p:ph type="sldImg"/>
          </p:nvPr>
        </p:nvSpPr>
        <p:spPr>
          <a:xfrm>
            <a:off x="381240" y="685800"/>
            <a:ext cx="6095160" cy="3428280"/>
          </a:xfrm>
          <a:prstGeom prst="rect">
            <a:avLst/>
          </a:prstGeom>
        </p:spPr>
      </p:sp>
      <p:sp>
        <p:nvSpPr>
          <p:cNvPr id="1324"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545860"/>
                </a:solidFill>
                <a:latin typeface="Calibri"/>
                <a:ea typeface="Calibri"/>
              </a:rPr>
              <a:t>Control, Knowledge, Delegation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RBAC</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Push button deployment (Delegation)</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Centralized logging (auditing, compliance)</a:t>
            </a:r>
            <a:endParaRPr b="0" lang="en-US" sz="1200" spc="-1" strike="noStrike">
              <a:latin typeface="Arial"/>
            </a:endParaRPr>
          </a:p>
          <a:p>
            <a:pPr>
              <a:lnSpc>
                <a:spcPct val="100000"/>
              </a:lnSpc>
              <a:tabLst>
                <a:tab algn="l" pos="0"/>
              </a:tabLst>
            </a:pPr>
            <a:r>
              <a:rPr b="0" lang="en" sz="1200" spc="-1" strike="noStrike">
                <a:solidFill>
                  <a:srgbClr val="545860"/>
                </a:solidFill>
                <a:latin typeface="Calibri"/>
                <a:ea typeface="Calibri"/>
              </a:rPr>
              <a:t>RESTful API</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Open Sans"/>
                <a:ea typeface="Open Sans"/>
              </a:rPr>
              <a:t>Role-based access control keeps environments secure, and teams efficient</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Non-privileged users can safely deploy entire applications with push-button deployment access</a:t>
            </a:r>
            <a:br/>
            <a:endParaRPr b="0" lang="en-US" sz="1200" spc="-1" strike="noStrike">
              <a:latin typeface="Arial"/>
            </a:endParaRPr>
          </a:p>
          <a:p>
            <a:pPr>
              <a:lnSpc>
                <a:spcPct val="100000"/>
              </a:lnSpc>
              <a:spcBef>
                <a:spcPts val="281"/>
              </a:spcBef>
              <a:tabLst>
                <a:tab algn="l" pos="0"/>
              </a:tabLst>
            </a:pPr>
            <a:r>
              <a:rPr b="0" lang="en" sz="1200" spc="-1" strike="noStrike">
                <a:solidFill>
                  <a:srgbClr val="545860"/>
                </a:solidFill>
                <a:latin typeface="Open Sans"/>
                <a:ea typeface="Open Sans"/>
              </a:rPr>
              <a:t>All Ansible automations are centrally logged, ensuring complete auditability and compliance</a:t>
            </a:r>
            <a:endParaRPr b="0" lang="en-US" sz="1200" spc="-1" strike="noStrike">
              <a:latin typeface="Arial"/>
            </a:endParaRPr>
          </a:p>
          <a:p>
            <a:pPr>
              <a:lnSpc>
                <a:spcPct val="100000"/>
              </a:lnSpc>
              <a:spcBef>
                <a:spcPts val="281"/>
              </a:spcBef>
              <a:tabLst>
                <a:tab algn="l" pos="0"/>
              </a:tabLst>
            </a:pPr>
            <a:endParaRPr b="0" lang="en-US" sz="1200" spc="-1" strike="noStrike">
              <a:latin typeface="Arial"/>
            </a:endParaRPr>
          </a:p>
          <a:p>
            <a:pPr>
              <a:lnSpc>
                <a:spcPct val="115000"/>
              </a:lnSpc>
              <a:tabLst>
                <a:tab algn="l" pos="0"/>
              </a:tabLst>
            </a:pPr>
            <a:r>
              <a:rPr b="0" lang="en" sz="1400" spc="-1" strike="noStrike">
                <a:solidFill>
                  <a:srgbClr val="666666"/>
                </a:solidFill>
                <a:latin typeface="Overpass"/>
                <a:ea typeface="Overpass"/>
              </a:rPr>
              <a:t>Centralize and control your IT infrastructure with a visual dashboard, role-based access control, job scheduling, integrated notifications and graphical inventory management.</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PlaceHolder 1"/>
          <p:cNvSpPr>
            <a:spLocks noGrp="1"/>
          </p:cNvSpPr>
          <p:nvPr>
            <p:ph type="sldImg"/>
          </p:nvPr>
        </p:nvSpPr>
        <p:spPr>
          <a:xfrm>
            <a:off x="380880" y="685800"/>
            <a:ext cx="6095160" cy="3428280"/>
          </a:xfrm>
          <a:prstGeom prst="rect">
            <a:avLst/>
          </a:prstGeom>
        </p:spPr>
      </p:sp>
      <p:sp>
        <p:nvSpPr>
          <p:cNvPr id="1326" name="PlaceHolder 2"/>
          <p:cNvSpPr>
            <a:spLocks noGrp="1"/>
          </p:cNvSpPr>
          <p:nvPr>
            <p:ph type="body"/>
          </p:nvPr>
        </p:nvSpPr>
        <p:spPr>
          <a:xfrm>
            <a:off x="685800" y="4343400"/>
            <a:ext cx="5485680" cy="4114080"/>
          </a:xfrm>
          <a:prstGeom prst="rect">
            <a:avLst/>
          </a:prstGeom>
        </p:spPr>
        <p:txBody>
          <a:bodyPr lIns="0" rIns="0" tIns="0" bIns="0">
            <a:noAutofit/>
          </a:bodyPr>
          <a:p>
            <a:pPr>
              <a:lnSpc>
                <a:spcPct val="100000"/>
              </a:lnSpc>
              <a:tabLst>
                <a:tab algn="l" pos="0"/>
              </a:tabLst>
            </a:pPr>
            <a:r>
              <a:rPr b="0" lang="en" sz="1000" spc="-1" strike="noStrike">
                <a:solidFill>
                  <a:srgbClr val="000000"/>
                </a:solidFill>
                <a:latin typeface="Arial"/>
                <a:ea typeface="Arial"/>
              </a:rPr>
              <a:t>For servers and switches alike </a:t>
            </a:r>
            <a:endParaRPr b="0" lang="en-US" sz="1000" spc="-1" strike="noStrike">
              <a:latin typeface="Arial"/>
            </a:endParaRPr>
          </a:p>
          <a:p>
            <a:pPr>
              <a:lnSpc>
                <a:spcPct val="100000"/>
              </a:lnSpc>
              <a:tabLst>
                <a:tab algn="l" pos="0"/>
              </a:tabLst>
            </a:pPr>
            <a:r>
              <a:rPr b="0" lang="en" sz="1000" spc="-1" strike="noStrike">
                <a:solidFill>
                  <a:srgbClr val="000000"/>
                </a:solidFill>
                <a:latin typeface="Arial"/>
                <a:ea typeface="Arial"/>
              </a:rPr>
              <a:t>choose your data source (CMDB, etc)</a:t>
            </a:r>
            <a:endParaRPr b="0" lang="en-US" sz="1000" spc="-1" strike="noStrike">
              <a:latin typeface="Arial"/>
            </a:endParaRPr>
          </a:p>
          <a:p>
            <a:pPr>
              <a:lnSpc>
                <a:spcPct val="100000"/>
              </a:lnSpc>
              <a:tabLst>
                <a:tab algn="l" pos="0"/>
              </a:tabLst>
            </a:pPr>
            <a:r>
              <a:rPr b="0" lang="en" sz="1000" spc="-1" strike="noStrike">
                <a:solidFill>
                  <a:srgbClr val="000000"/>
                </a:solidFill>
                <a:latin typeface="Arial"/>
                <a:ea typeface="Arial"/>
              </a:rPr>
              <a:t>Automatic discovery of hardware in parallel </a:t>
            </a:r>
            <a:endParaRPr b="0" lang="en-US" sz="1000" spc="-1" strike="noStrike">
              <a:latin typeface="Arial"/>
            </a:endParaRPr>
          </a:p>
          <a:p>
            <a:pPr>
              <a:lnSpc>
                <a:spcPct val="100000"/>
              </a:lnSpc>
              <a:spcBef>
                <a:spcPts val="360"/>
              </a:spcBef>
              <a:tabLst>
                <a:tab algn="l" pos="0"/>
              </a:tabLst>
            </a:pPr>
            <a:r>
              <a:rPr b="0" lang="en" sz="1000" spc="-1" strike="noStrike">
                <a:solidFill>
                  <a:srgbClr val="000000"/>
                </a:solidFill>
                <a:latin typeface="Arial"/>
                <a:ea typeface="Arial"/>
              </a:rPr>
              <a:t>Compare running configs to golden masters on schedules</a:t>
            </a:r>
            <a:endParaRPr b="0" lang="en-US" sz="1000" spc="-1" strike="noStrike">
              <a:latin typeface="Arial"/>
            </a:endParaRPr>
          </a:p>
          <a:p>
            <a:pPr>
              <a:lnSpc>
                <a:spcPct val="100000"/>
              </a:lnSpc>
              <a:spcBef>
                <a:spcPts val="360"/>
              </a:spcBef>
              <a:tabLst>
                <a:tab algn="l" pos="0"/>
              </a:tabLst>
            </a:pPr>
            <a:r>
              <a:rPr b="0" lang="en" sz="1000" spc="-1" strike="noStrike">
                <a:solidFill>
                  <a:srgbClr val="000000"/>
                </a:solidFill>
                <a:latin typeface="Arial"/>
                <a:ea typeface="Arial"/>
              </a:rPr>
              <a:t>“</a:t>
            </a:r>
            <a:r>
              <a:rPr b="0" lang="en" sz="1000" spc="-1" strike="noStrike">
                <a:solidFill>
                  <a:srgbClr val="000000"/>
                </a:solidFill>
                <a:latin typeface="Arial"/>
                <a:ea typeface="Arial"/>
              </a:rPr>
              <a:t>Team A can touch the access ports, but they can’t touch the trunk ports.”</a:t>
            </a:r>
            <a:endParaRPr b="0" lang="en-US" sz="1000" spc="-1" strike="noStrike">
              <a:latin typeface="Arial"/>
            </a:endParaRPr>
          </a:p>
          <a:p>
            <a:pPr>
              <a:lnSpc>
                <a:spcPct val="100000"/>
              </a:lnSpc>
              <a:spcBef>
                <a:spcPts val="360"/>
              </a:spcBef>
              <a:tabLst>
                <a:tab algn="l" pos="0"/>
              </a:tabLst>
            </a:pPr>
            <a:r>
              <a:rPr b="1" lang="en" sz="1000" spc="-1" strike="noStrike">
                <a:solidFill>
                  <a:srgbClr val="000000"/>
                </a:solidFill>
                <a:latin typeface="Arial"/>
                <a:ea typeface="Arial"/>
              </a:rPr>
              <a:t>-</a:t>
            </a:r>
            <a:r>
              <a:rPr b="0" lang="en" sz="1000" spc="-1" strike="noStrike">
                <a:solidFill>
                  <a:srgbClr val="000000"/>
                </a:solidFill>
                <a:latin typeface="Arial"/>
                <a:ea typeface="Arial"/>
              </a:rPr>
              <a:t>Bootstrap: Trigger device config jobs post Zero Touch Provisioning</a:t>
            </a:r>
            <a:endParaRPr b="0" lang="en-US" sz="1000" spc="-1" strike="noStrike">
              <a:latin typeface="Arial"/>
            </a:endParaRPr>
          </a:p>
          <a:p>
            <a:pPr>
              <a:lnSpc>
                <a:spcPct val="100000"/>
              </a:lnSpc>
              <a:spcBef>
                <a:spcPts val="360"/>
              </a:spcBef>
              <a:tabLst>
                <a:tab algn="l" pos="0"/>
              </a:tabLst>
            </a:pPr>
            <a:endParaRPr b="0" lang="en-US" sz="1000" spc="-1" strike="noStrike">
              <a:latin typeface="Arial"/>
            </a:endParaRPr>
          </a:p>
        </p:txBody>
      </p:sp>
      <p:sp>
        <p:nvSpPr>
          <p:cNvPr id="1327"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C78BFA44-6367-4E9F-9347-780D4D57EF50}"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8" name="PlaceHolder 1"/>
          <p:cNvSpPr>
            <a:spLocks noGrp="1"/>
          </p:cNvSpPr>
          <p:nvPr>
            <p:ph type="sldImg"/>
          </p:nvPr>
        </p:nvSpPr>
        <p:spPr>
          <a:xfrm>
            <a:off x="380880" y="685800"/>
            <a:ext cx="6095160" cy="3428280"/>
          </a:xfrm>
          <a:prstGeom prst="rect">
            <a:avLst/>
          </a:prstGeom>
        </p:spPr>
      </p:sp>
      <p:sp>
        <p:nvSpPr>
          <p:cNvPr id="1329" name="PlaceHolder 2"/>
          <p:cNvSpPr>
            <a:spLocks noGrp="1"/>
          </p:cNvSpPr>
          <p:nvPr>
            <p:ph type="body"/>
          </p:nvPr>
        </p:nvSpPr>
        <p:spPr>
          <a:xfrm>
            <a:off x="685800" y="4343400"/>
            <a:ext cx="5485680" cy="4114080"/>
          </a:xfrm>
          <a:prstGeom prst="rect">
            <a:avLst/>
          </a:prstGeom>
        </p:spPr>
        <p:txBody>
          <a:bodyPr lIns="0" rIns="0" tIns="91440" bIns="91440" anchor="ctr">
            <a:noAutofit/>
          </a:bodyPr>
          <a:p>
            <a:endParaRPr b="0" lang="en-US" sz="2000" spc="-1" strike="noStrike">
              <a:latin typeface="Arial"/>
            </a:endParaRPr>
          </a:p>
        </p:txBody>
      </p:sp>
      <p:sp>
        <p:nvSpPr>
          <p:cNvPr id="1330" name="CustomShape 3"/>
          <p:cNvSpPr/>
          <p:nvPr/>
        </p:nvSpPr>
        <p:spPr>
          <a:xfrm>
            <a:off x="3884760" y="8685360"/>
            <a:ext cx="2971080" cy="45648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fld id="{A2733DB8-BAC5-412D-A33C-54E8CC5FF58A}" type="slidenum">
              <a:rPr b="0" lang="en" sz="1400" spc="-1" strike="noStrike">
                <a:solidFill>
                  <a:srgbClr val="000000"/>
                </a:solidFill>
                <a:latin typeface="Arial"/>
                <a:ea typeface="Arial"/>
              </a:rPr>
              <a:t>&lt;number&gt;</a:t>
            </a:fld>
            <a:endParaRPr b="0" lang="en-US" sz="14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sldImg"/>
          </p:nvPr>
        </p:nvSpPr>
        <p:spPr>
          <a:xfrm>
            <a:off x="380880" y="685800"/>
            <a:ext cx="6095160" cy="3428280"/>
          </a:xfrm>
          <a:prstGeom prst="rect">
            <a:avLst/>
          </a:prstGeom>
        </p:spPr>
      </p:sp>
      <p:sp>
        <p:nvSpPr>
          <p:cNvPr id="1332"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33"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CE71AD80-91D8-47AE-8DC0-44FD1676A5A2}"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4" name="PlaceHolder 1"/>
          <p:cNvSpPr>
            <a:spLocks noGrp="1"/>
          </p:cNvSpPr>
          <p:nvPr>
            <p:ph type="sldImg"/>
          </p:nvPr>
        </p:nvSpPr>
        <p:spPr>
          <a:xfrm>
            <a:off x="380880" y="685800"/>
            <a:ext cx="6095160" cy="3428280"/>
          </a:xfrm>
          <a:prstGeom prst="rect">
            <a:avLst/>
          </a:prstGeom>
        </p:spPr>
      </p:sp>
      <p:sp>
        <p:nvSpPr>
          <p:cNvPr id="1335"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36"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E17F690B-4244-49F6-9B5D-A70CF304F6B5}"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PlaceHolder 1"/>
          <p:cNvSpPr>
            <a:spLocks noGrp="1"/>
          </p:cNvSpPr>
          <p:nvPr>
            <p:ph type="sldImg"/>
          </p:nvPr>
        </p:nvSpPr>
        <p:spPr>
          <a:xfrm>
            <a:off x="380880" y="685800"/>
            <a:ext cx="6095160" cy="3428280"/>
          </a:xfrm>
          <a:prstGeom prst="rect">
            <a:avLst/>
          </a:prstGeom>
        </p:spPr>
      </p:sp>
      <p:sp>
        <p:nvSpPr>
          <p:cNvPr id="1338"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39"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A90668AA-7381-4E99-9B5A-93BFDE067414}"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type="sldImg"/>
          </p:nvPr>
        </p:nvSpPr>
        <p:spPr>
          <a:xfrm>
            <a:off x="380880" y="685800"/>
            <a:ext cx="6095160" cy="3428280"/>
          </a:xfrm>
          <a:prstGeom prst="rect">
            <a:avLst/>
          </a:prstGeom>
        </p:spPr>
      </p:sp>
      <p:sp>
        <p:nvSpPr>
          <p:cNvPr id="1341"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42"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D5C7F174-9E99-4ED2-8E7F-FA15453BD95C}"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sldImg"/>
          </p:nvPr>
        </p:nvSpPr>
        <p:spPr>
          <a:xfrm>
            <a:off x="380880" y="685800"/>
            <a:ext cx="6095160" cy="3428280"/>
          </a:xfrm>
          <a:prstGeom prst="rect">
            <a:avLst/>
          </a:prstGeom>
        </p:spPr>
      </p:sp>
      <p:sp>
        <p:nvSpPr>
          <p:cNvPr id="1344"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45"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CD9A8890-36B2-403A-8188-E3D1263DC41C}"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PlaceHolder 1"/>
          <p:cNvSpPr>
            <a:spLocks noGrp="1"/>
          </p:cNvSpPr>
          <p:nvPr>
            <p:ph type="sldImg"/>
          </p:nvPr>
        </p:nvSpPr>
        <p:spPr>
          <a:xfrm>
            <a:off x="380880" y="685800"/>
            <a:ext cx="6095160" cy="3428280"/>
          </a:xfrm>
          <a:prstGeom prst="rect">
            <a:avLst/>
          </a:prstGeom>
        </p:spPr>
      </p:sp>
      <p:sp>
        <p:nvSpPr>
          <p:cNvPr id="1347"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48"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2E84CC20-DA5A-4428-9C16-45074B5AA01D}"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PlaceHolder 1"/>
          <p:cNvSpPr>
            <a:spLocks noGrp="1"/>
          </p:cNvSpPr>
          <p:nvPr>
            <p:ph type="sldImg"/>
          </p:nvPr>
        </p:nvSpPr>
        <p:spPr>
          <a:xfrm>
            <a:off x="380880" y="685800"/>
            <a:ext cx="6095160" cy="3428280"/>
          </a:xfrm>
          <a:prstGeom prst="rect">
            <a:avLst/>
          </a:prstGeom>
        </p:spPr>
      </p:sp>
      <p:sp>
        <p:nvSpPr>
          <p:cNvPr id="1350"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51"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D97AE2E3-A3CB-49E1-8A8D-5A6C7C60DCFC}"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PlaceHolder 1"/>
          <p:cNvSpPr>
            <a:spLocks noGrp="1"/>
          </p:cNvSpPr>
          <p:nvPr>
            <p:ph type="sldImg"/>
          </p:nvPr>
        </p:nvSpPr>
        <p:spPr>
          <a:xfrm>
            <a:off x="380880" y="685800"/>
            <a:ext cx="6095160" cy="3428280"/>
          </a:xfrm>
          <a:prstGeom prst="rect">
            <a:avLst/>
          </a:prstGeom>
        </p:spPr>
      </p:sp>
      <p:sp>
        <p:nvSpPr>
          <p:cNvPr id="1353"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54"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5BED80CC-29AC-4FB8-9E40-A11885E8E531}"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sldImg"/>
          </p:nvPr>
        </p:nvSpPr>
        <p:spPr>
          <a:xfrm>
            <a:off x="380880" y="685800"/>
            <a:ext cx="6095160" cy="3428280"/>
          </a:xfrm>
          <a:prstGeom prst="rect">
            <a:avLst/>
          </a:prstGeom>
        </p:spPr>
      </p:sp>
      <p:sp>
        <p:nvSpPr>
          <p:cNvPr id="1356"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57"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45B77ADB-6CD3-4BC6-8A05-0ABC3DAB7748}"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PlaceHolder 1"/>
          <p:cNvSpPr>
            <a:spLocks noGrp="1"/>
          </p:cNvSpPr>
          <p:nvPr>
            <p:ph type="sldImg"/>
          </p:nvPr>
        </p:nvSpPr>
        <p:spPr>
          <a:xfrm>
            <a:off x="380880" y="685800"/>
            <a:ext cx="6095160" cy="3428280"/>
          </a:xfrm>
          <a:prstGeom prst="rect">
            <a:avLst/>
          </a:prstGeom>
        </p:spPr>
      </p:sp>
      <p:sp>
        <p:nvSpPr>
          <p:cNvPr id="1359"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60"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BC2DB023-EFB4-47F2-84D0-529D600CE93C}"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sldImg"/>
          </p:nvPr>
        </p:nvSpPr>
        <p:spPr>
          <a:xfrm>
            <a:off x="380880" y="685800"/>
            <a:ext cx="6095160" cy="3428280"/>
          </a:xfrm>
          <a:prstGeom prst="rect">
            <a:avLst/>
          </a:prstGeom>
        </p:spPr>
      </p:sp>
      <p:sp>
        <p:nvSpPr>
          <p:cNvPr id="1362"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63"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03F3EB19-A9C4-467E-970E-EAF69ECAF1CB}"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4" name="PlaceHolder 1"/>
          <p:cNvSpPr>
            <a:spLocks noGrp="1"/>
          </p:cNvSpPr>
          <p:nvPr>
            <p:ph type="sldImg"/>
          </p:nvPr>
        </p:nvSpPr>
        <p:spPr>
          <a:xfrm>
            <a:off x="380880" y="685800"/>
            <a:ext cx="6095160" cy="3428280"/>
          </a:xfrm>
          <a:prstGeom prst="rect">
            <a:avLst/>
          </a:prstGeom>
        </p:spPr>
      </p:sp>
      <p:sp>
        <p:nvSpPr>
          <p:cNvPr id="1365"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66"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A2AB26A8-BF43-4717-A1FA-A54C0FAC84B3}"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PlaceHolder 1"/>
          <p:cNvSpPr>
            <a:spLocks noGrp="1"/>
          </p:cNvSpPr>
          <p:nvPr>
            <p:ph type="sldImg"/>
          </p:nvPr>
        </p:nvSpPr>
        <p:spPr>
          <a:xfrm>
            <a:off x="381240" y="685800"/>
            <a:ext cx="6095160" cy="3428280"/>
          </a:xfrm>
          <a:prstGeom prst="rect">
            <a:avLst/>
          </a:prstGeom>
        </p:spPr>
      </p:sp>
      <p:sp>
        <p:nvSpPr>
          <p:cNvPr id="1283"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400" spc="-1" strike="noStrike">
                <a:solidFill>
                  <a:srgbClr val="000000"/>
                </a:solidFill>
                <a:latin typeface="Arial"/>
                <a:ea typeface="Arial"/>
              </a:rPr>
              <a:t>placeholder slide</a:t>
            </a:r>
            <a:br/>
            <a:br/>
            <a:r>
              <a:rPr b="0" lang="en" sz="1400" spc="-1" strike="noStrike">
                <a:solidFill>
                  <a:srgbClr val="000000"/>
                </a:solidFill>
                <a:latin typeface="Arial"/>
                <a:ea typeface="Arial"/>
              </a:rPr>
              <a:t>silo automaton versus holistic </a:t>
            </a:r>
            <a:br/>
            <a:r>
              <a:rPr b="0" lang="en" sz="1400" spc="-1" strike="noStrike">
                <a:solidFill>
                  <a:srgbClr val="000000"/>
                </a:solidFill>
                <a:latin typeface="Arial"/>
                <a:ea typeface="Arial"/>
              </a:rPr>
              <a:t>ansible != platform</a:t>
            </a:r>
            <a:endParaRPr b="0" lang="en-US" sz="14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PlaceHolder 1"/>
          <p:cNvSpPr>
            <a:spLocks noGrp="1"/>
          </p:cNvSpPr>
          <p:nvPr>
            <p:ph type="sldImg"/>
          </p:nvPr>
        </p:nvSpPr>
        <p:spPr>
          <a:xfrm>
            <a:off x="380880" y="685800"/>
            <a:ext cx="6095160" cy="3428280"/>
          </a:xfrm>
          <a:prstGeom prst="rect">
            <a:avLst/>
          </a:prstGeom>
        </p:spPr>
      </p:sp>
      <p:sp>
        <p:nvSpPr>
          <p:cNvPr id="1368"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69"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F0D3F6EC-CB78-4843-BCD4-BF94C73CA4BD}"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0" name="PlaceHolder 1"/>
          <p:cNvSpPr>
            <a:spLocks noGrp="1"/>
          </p:cNvSpPr>
          <p:nvPr>
            <p:ph type="sldImg"/>
          </p:nvPr>
        </p:nvSpPr>
        <p:spPr>
          <a:xfrm>
            <a:off x="380880" y="685800"/>
            <a:ext cx="6095160" cy="3428280"/>
          </a:xfrm>
          <a:prstGeom prst="rect">
            <a:avLst/>
          </a:prstGeom>
        </p:spPr>
      </p:sp>
      <p:sp>
        <p:nvSpPr>
          <p:cNvPr id="1371"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72"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3BED29B2-7A07-4873-8C0E-FBF26D35CF56}"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
          <p:cNvSpPr>
            <a:spLocks noGrp="1"/>
          </p:cNvSpPr>
          <p:nvPr>
            <p:ph type="sldImg"/>
          </p:nvPr>
        </p:nvSpPr>
        <p:spPr>
          <a:xfrm>
            <a:off x="380880" y="685800"/>
            <a:ext cx="6095160" cy="3428280"/>
          </a:xfrm>
          <a:prstGeom prst="rect">
            <a:avLst/>
          </a:prstGeom>
        </p:spPr>
      </p:sp>
      <p:sp>
        <p:nvSpPr>
          <p:cNvPr id="1374"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75"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4E718C56-AFE6-4DF5-AABA-B50D06DF015B}"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PlaceHolder 1"/>
          <p:cNvSpPr>
            <a:spLocks noGrp="1"/>
          </p:cNvSpPr>
          <p:nvPr>
            <p:ph type="sldImg"/>
          </p:nvPr>
        </p:nvSpPr>
        <p:spPr>
          <a:xfrm>
            <a:off x="380880" y="685800"/>
            <a:ext cx="6095160" cy="3428280"/>
          </a:xfrm>
          <a:prstGeom prst="rect">
            <a:avLst/>
          </a:prstGeom>
        </p:spPr>
      </p:sp>
      <p:sp>
        <p:nvSpPr>
          <p:cNvPr id="1377" name="PlaceHolder 2"/>
          <p:cNvSpPr>
            <a:spLocks noGrp="1"/>
          </p:cNvSpPr>
          <p:nvPr>
            <p:ph type="body"/>
          </p:nvPr>
        </p:nvSpPr>
        <p:spPr>
          <a:xfrm>
            <a:off x="685800" y="4343400"/>
            <a:ext cx="5485680" cy="4114080"/>
          </a:xfrm>
          <a:prstGeom prst="rect">
            <a:avLst/>
          </a:prstGeom>
        </p:spPr>
        <p:txBody>
          <a:bodyPr lIns="0" rIns="0" tIns="0" bIns="0">
            <a:noAutofit/>
          </a:bodyPr>
          <a:p>
            <a:endParaRPr b="0" lang="en-US" sz="2000" spc="-1" strike="noStrike">
              <a:latin typeface="Arial"/>
            </a:endParaRPr>
          </a:p>
        </p:txBody>
      </p:sp>
      <p:sp>
        <p:nvSpPr>
          <p:cNvPr id="1378" name="CustomShape 3"/>
          <p:cNvSpPr/>
          <p:nvPr/>
        </p:nvSpPr>
        <p:spPr>
          <a:xfrm>
            <a:off x="3884760" y="8685360"/>
            <a:ext cx="2971080" cy="456480"/>
          </a:xfrm>
          <a:prstGeom prst="rect">
            <a:avLst/>
          </a:prstGeom>
          <a:noFill/>
          <a:ln>
            <a:noFill/>
          </a:ln>
        </p:spPr>
        <p:style>
          <a:lnRef idx="0"/>
          <a:fillRef idx="0"/>
          <a:effectRef idx="0"/>
          <a:fontRef idx="minor"/>
        </p:style>
        <p:txBody>
          <a:bodyPr anchor="b">
            <a:noAutofit/>
          </a:bodyPr>
          <a:p>
            <a:pPr algn="r">
              <a:lnSpc>
                <a:spcPct val="100000"/>
              </a:lnSpc>
              <a:tabLst>
                <a:tab algn="l" pos="0"/>
              </a:tabLst>
            </a:pPr>
            <a:fld id="{5C213E28-6163-40C7-800A-4DA25FEC8AAB}" type="slidenum">
              <a:rPr b="0" lang="en" sz="1200" spc="-1" strike="noStrike">
                <a:solidFill>
                  <a:srgbClr val="000000"/>
                </a:solidFill>
                <a:latin typeface="Calibri"/>
                <a:ea typeface="Calibri"/>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type="sldImg"/>
          </p:nvPr>
        </p:nvSpPr>
        <p:spPr>
          <a:xfrm>
            <a:off x="470520" y="694080"/>
            <a:ext cx="5915160" cy="3428640"/>
          </a:xfrm>
          <a:prstGeom prst="rect">
            <a:avLst/>
          </a:prstGeom>
        </p:spPr>
      </p:sp>
      <p:sp>
        <p:nvSpPr>
          <p:cNvPr id="1380" name="PlaceHolder 2"/>
          <p:cNvSpPr>
            <a:spLocks noGrp="1"/>
          </p:cNvSpPr>
          <p:nvPr>
            <p:ph type="body"/>
          </p:nvPr>
        </p:nvSpPr>
        <p:spPr>
          <a:xfrm>
            <a:off x="686520" y="4342680"/>
            <a:ext cx="5486400" cy="4114080"/>
          </a:xfrm>
          <a:prstGeom prst="rect">
            <a:avLst/>
          </a:prstGeom>
        </p:spPr>
        <p:txBody>
          <a:bodyPr lIns="0" rIns="0" tIns="0" bIns="0" anchor="ctr">
            <a:noAutofit/>
          </a:bodyPr>
          <a:p>
            <a:pPr>
              <a:lnSpc>
                <a:spcPct val="100000"/>
              </a:lnSpc>
              <a:tabLst>
                <a:tab algn="l" pos="0"/>
              </a:tabLst>
            </a:pPr>
            <a:r>
              <a:rPr b="0" lang="en" sz="1200" spc="-1" strike="noStrike">
                <a:latin typeface="Arial"/>
              </a:rPr>
              <a:t>1. A Tower developer builds or modifies an asset in the dev version of Tower.</a:t>
            </a:r>
            <a:endParaRPr b="0" lang="en-US" sz="1200" spc="-1" strike="noStrike">
              <a:latin typeface="Arial"/>
            </a:endParaRPr>
          </a:p>
          <a:p>
            <a:pPr>
              <a:lnSpc>
                <a:spcPct val="100000"/>
              </a:lnSpc>
              <a:tabLst>
                <a:tab algn="l" pos="0"/>
              </a:tabLst>
            </a:pPr>
            <a:r>
              <a:rPr b="0" lang="en" sz="1200" spc="-1" strike="noStrike">
                <a:latin typeface="Arial"/>
              </a:rPr>
              <a:t>2. A Tower administrator runs a job telling dev Tower to export its assets.</a:t>
            </a:r>
            <a:endParaRPr b="0" lang="en-US" sz="1200" spc="-1" strike="noStrike">
              <a:latin typeface="Arial"/>
            </a:endParaRPr>
          </a:p>
          <a:p>
            <a:pPr>
              <a:lnSpc>
                <a:spcPct val="100000"/>
              </a:lnSpc>
              <a:tabLst>
                <a:tab algn="l" pos="0"/>
              </a:tabLst>
            </a:pPr>
            <a:r>
              <a:rPr b="0" lang="en" sz="1200" spc="-1" strike="noStrike">
                <a:latin typeface="Arial"/>
              </a:rPr>
              <a:t>3. The job commits the files into an SCM</a:t>
            </a:r>
            <a:endParaRPr b="0" lang="en-US" sz="1200" spc="-1" strike="noStrike">
              <a:latin typeface="Arial"/>
            </a:endParaRPr>
          </a:p>
          <a:p>
            <a:pPr>
              <a:lnSpc>
                <a:spcPct val="100000"/>
              </a:lnSpc>
              <a:tabLst>
                <a:tab algn="l" pos="0"/>
              </a:tabLst>
            </a:pPr>
            <a:r>
              <a:rPr b="0" lang="en" sz="1200" spc="-1" strike="noStrike">
                <a:latin typeface="Arial"/>
              </a:rPr>
              <a:t>4. The SCM notifies a CI tool (or the CI tool polls the SCM)</a:t>
            </a:r>
            <a:endParaRPr b="0" lang="en-US" sz="1200" spc="-1" strike="noStrike">
              <a:latin typeface="Arial"/>
            </a:endParaRPr>
          </a:p>
          <a:p>
            <a:pPr>
              <a:lnSpc>
                <a:spcPct val="100000"/>
              </a:lnSpc>
              <a:tabLst>
                <a:tab algn="l" pos="0"/>
              </a:tabLst>
            </a:pPr>
            <a:r>
              <a:rPr b="0" lang="en" sz="1200" spc="-1" strike="noStrike">
                <a:latin typeface="Arial"/>
              </a:rPr>
              <a:t>5. The CI tool calls to the import job on the Dev Tower instance</a:t>
            </a:r>
            <a:endParaRPr b="0" lang="en-US" sz="1200" spc="-1" strike="noStrike">
              <a:latin typeface="Arial"/>
            </a:endParaRPr>
          </a:p>
          <a:p>
            <a:pPr>
              <a:lnSpc>
                <a:spcPct val="100000"/>
              </a:lnSpc>
              <a:tabLst>
                <a:tab algn="l" pos="0"/>
              </a:tabLst>
            </a:pPr>
            <a:r>
              <a:rPr b="0" lang="en" sz="1200" spc="-1" strike="noStrike">
                <a:latin typeface="Arial"/>
              </a:rPr>
              <a:t>6. The job on the Dev Tower instance calls to the Prod Tower instance to update its assets.690317</a:t>
            </a: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ldImg"/>
          </p:nvPr>
        </p:nvSpPr>
        <p:spPr>
          <a:xfrm>
            <a:off x="470520" y="694080"/>
            <a:ext cx="5915160" cy="3428640"/>
          </a:xfrm>
          <a:prstGeom prst="rect">
            <a:avLst/>
          </a:prstGeom>
        </p:spPr>
      </p:sp>
      <p:sp>
        <p:nvSpPr>
          <p:cNvPr id="1382" name="PlaceHolder 2"/>
          <p:cNvSpPr>
            <a:spLocks noGrp="1"/>
          </p:cNvSpPr>
          <p:nvPr>
            <p:ph type="body"/>
          </p:nvPr>
        </p:nvSpPr>
        <p:spPr>
          <a:xfrm>
            <a:off x="686520" y="4342680"/>
            <a:ext cx="5486400" cy="4114080"/>
          </a:xfrm>
          <a:prstGeom prst="rect">
            <a:avLst/>
          </a:prstGeom>
        </p:spPr>
        <p:txBody>
          <a:bodyPr lIns="0" rIns="0" tIns="0" bIns="0" anchor="ctr">
            <a:noAutofit/>
          </a:bodyPr>
          <a:p>
            <a:pPr>
              <a:lnSpc>
                <a:spcPct val="100000"/>
              </a:lnSpc>
              <a:tabLst>
                <a:tab algn="l" pos="0"/>
              </a:tabLst>
            </a:pPr>
            <a:r>
              <a:rPr b="0" lang="en" sz="1200" spc="-1" strike="noStrike">
                <a:latin typeface="Arial"/>
              </a:rPr>
              <a:t>1. A Tower developer builds or modifies an asset in the dev version of Tower.</a:t>
            </a:r>
            <a:endParaRPr b="0" lang="en-US" sz="1200" spc="-1" strike="noStrike">
              <a:latin typeface="Arial"/>
            </a:endParaRPr>
          </a:p>
          <a:p>
            <a:pPr>
              <a:lnSpc>
                <a:spcPct val="100000"/>
              </a:lnSpc>
              <a:tabLst>
                <a:tab algn="l" pos="0"/>
              </a:tabLst>
            </a:pPr>
            <a:r>
              <a:rPr b="0" lang="en" sz="1200" spc="-1" strike="noStrike">
                <a:latin typeface="Arial"/>
              </a:rPr>
              <a:t>2. A Tower administrator runs a job telling dev Tower to export its assets.</a:t>
            </a:r>
            <a:endParaRPr b="0" lang="en-US" sz="1200" spc="-1" strike="noStrike">
              <a:latin typeface="Arial"/>
            </a:endParaRPr>
          </a:p>
          <a:p>
            <a:pPr>
              <a:lnSpc>
                <a:spcPct val="100000"/>
              </a:lnSpc>
              <a:tabLst>
                <a:tab algn="l" pos="0"/>
              </a:tabLst>
            </a:pPr>
            <a:r>
              <a:rPr b="0" lang="en" sz="1200" spc="-1" strike="noStrike">
                <a:latin typeface="Arial"/>
              </a:rPr>
              <a:t>3. The job commits the files into an SCM</a:t>
            </a:r>
            <a:endParaRPr b="0" lang="en-US" sz="1200" spc="-1" strike="noStrike">
              <a:latin typeface="Arial"/>
            </a:endParaRPr>
          </a:p>
          <a:p>
            <a:pPr>
              <a:lnSpc>
                <a:spcPct val="100000"/>
              </a:lnSpc>
              <a:tabLst>
                <a:tab algn="l" pos="0"/>
              </a:tabLst>
            </a:pPr>
            <a:r>
              <a:rPr b="0" lang="en" sz="1200" spc="-1" strike="noStrike">
                <a:latin typeface="Arial"/>
              </a:rPr>
              <a:t>4. The SCM notifies a CI tool (or the CI tool polls the SCM)</a:t>
            </a:r>
            <a:endParaRPr b="0" lang="en-US" sz="1200" spc="-1" strike="noStrike">
              <a:latin typeface="Arial"/>
            </a:endParaRPr>
          </a:p>
          <a:p>
            <a:pPr>
              <a:lnSpc>
                <a:spcPct val="100000"/>
              </a:lnSpc>
              <a:tabLst>
                <a:tab algn="l" pos="0"/>
              </a:tabLst>
            </a:pPr>
            <a:r>
              <a:rPr b="0" lang="en" sz="1200" spc="-1" strike="noStrike">
                <a:latin typeface="Arial"/>
              </a:rPr>
              <a:t>5. The CI tool calls to the import job on the Dev Tower instance</a:t>
            </a:r>
            <a:endParaRPr b="0" lang="en-US" sz="1200" spc="-1" strike="noStrike">
              <a:latin typeface="Arial"/>
            </a:endParaRPr>
          </a:p>
          <a:p>
            <a:pPr>
              <a:lnSpc>
                <a:spcPct val="100000"/>
              </a:lnSpc>
              <a:tabLst>
                <a:tab algn="l" pos="0"/>
              </a:tabLst>
            </a:pPr>
            <a:r>
              <a:rPr b="0" lang="en" sz="1200" spc="-1" strike="noStrike">
                <a:latin typeface="Arial"/>
              </a:rPr>
              <a:t>6. The job on the Dev Tower instance calls to the Prod Tower instance to update its assets.690317</a:t>
            </a: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type="sldImg"/>
          </p:nvPr>
        </p:nvSpPr>
        <p:spPr>
          <a:xfrm>
            <a:off x="470520" y="694080"/>
            <a:ext cx="5915160" cy="3428640"/>
          </a:xfrm>
          <a:prstGeom prst="rect">
            <a:avLst/>
          </a:prstGeom>
        </p:spPr>
      </p:sp>
      <p:sp>
        <p:nvSpPr>
          <p:cNvPr id="1384" name="PlaceHolder 2"/>
          <p:cNvSpPr>
            <a:spLocks noGrp="1"/>
          </p:cNvSpPr>
          <p:nvPr>
            <p:ph type="body"/>
          </p:nvPr>
        </p:nvSpPr>
        <p:spPr>
          <a:xfrm>
            <a:off x="686520" y="4342680"/>
            <a:ext cx="5486400" cy="4114080"/>
          </a:xfrm>
          <a:prstGeom prst="rect">
            <a:avLst/>
          </a:prstGeom>
        </p:spPr>
        <p:txBody>
          <a:bodyPr lIns="0" rIns="0" tIns="0" bIns="0" anchor="ctr">
            <a:noAutofit/>
          </a:bodyPr>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4" name="PlaceHolder 1"/>
          <p:cNvSpPr>
            <a:spLocks noGrp="1"/>
          </p:cNvSpPr>
          <p:nvPr>
            <p:ph type="sldImg"/>
          </p:nvPr>
        </p:nvSpPr>
        <p:spPr>
          <a:xfrm>
            <a:off x="381240" y="685800"/>
            <a:ext cx="6095160" cy="3428280"/>
          </a:xfrm>
          <a:prstGeom prst="rect">
            <a:avLst/>
          </a:prstGeom>
        </p:spPr>
      </p:sp>
      <p:sp>
        <p:nvSpPr>
          <p:cNvPr id="1285"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800" spc="-1" strike="noStrike">
                <a:solidFill>
                  <a:srgbClr val="000000"/>
                </a:solidFill>
                <a:latin typeface="Arial"/>
                <a:ea typeface="Arial"/>
              </a:rPr>
              <a:t>We are enabling the different roles in the organization to work together. </a:t>
            </a:r>
            <a:endParaRPr b="0" lang="en-US" sz="1800" spc="-1" strike="noStrike">
              <a:latin typeface="Arial"/>
            </a:endParaRPr>
          </a:p>
          <a:p>
            <a:pPr>
              <a:lnSpc>
                <a:spcPct val="100000"/>
              </a:lnSpc>
              <a:tabLst>
                <a:tab algn="l" pos="0"/>
              </a:tabLst>
            </a:pPr>
            <a:br/>
            <a:r>
              <a:rPr b="0" lang="en" sz="1800" spc="-1" strike="noStrike">
                <a:solidFill>
                  <a:srgbClr val="000000"/>
                </a:solidFill>
                <a:latin typeface="Arial"/>
                <a:ea typeface="Arial"/>
              </a:rPr>
              <a:t>** make your automation journey easy. </a:t>
            </a:r>
            <a:br/>
            <a:r>
              <a:rPr b="0" lang="en" sz="1800" spc="-1" strike="noStrike">
                <a:solidFill>
                  <a:srgbClr val="000000"/>
                </a:solidFill>
                <a:latin typeface="Arial"/>
                <a:ea typeface="Arial"/>
              </a:rPr>
              <a:t>Aligning the the different roles of the organization together to embrace automation across the org</a:t>
            </a:r>
            <a:endParaRPr b="0" lang="en-US" sz="1800" spc="-1" strike="noStrike">
              <a:latin typeface="Arial"/>
            </a:endParaRPr>
          </a:p>
          <a:p>
            <a:pPr>
              <a:lnSpc>
                <a:spcPct val="100000"/>
              </a:lnSpc>
              <a:tabLst>
                <a:tab algn="l" pos="0"/>
              </a:tabLst>
            </a:pPr>
            <a:endParaRPr b="0" lang="en-US" sz="1800" spc="-1" strike="noStrike">
              <a:latin typeface="Arial"/>
            </a:endParaRPr>
          </a:p>
          <a:p>
            <a:pPr marL="457200" indent="-342360">
              <a:lnSpc>
                <a:spcPct val="100000"/>
              </a:lnSpc>
              <a:buClr>
                <a:srgbClr val="000000"/>
              </a:buClr>
              <a:buFont typeface="Arial"/>
              <a:buChar char="●"/>
              <a:tabLst>
                <a:tab algn="l" pos="0"/>
              </a:tabLst>
            </a:pPr>
            <a:r>
              <a:rPr b="0" lang="en" sz="1800" spc="-1" strike="noStrike">
                <a:solidFill>
                  <a:srgbClr val="000000"/>
                </a:solidFill>
                <a:latin typeface="Arial"/>
                <a:ea typeface="Arial"/>
              </a:rPr>
              <a:t>Stop automating in silos</a:t>
            </a:r>
            <a:endParaRPr b="0" lang="en-US" sz="1800" spc="-1" strike="noStrike">
              <a:latin typeface="Arial"/>
            </a:endParaRPr>
          </a:p>
          <a:p>
            <a:pPr marL="457200" indent="-342360">
              <a:lnSpc>
                <a:spcPct val="100000"/>
              </a:lnSpc>
              <a:buClr>
                <a:srgbClr val="000000"/>
              </a:buClr>
              <a:buFont typeface="Arial"/>
              <a:buChar char="●"/>
              <a:tabLst>
                <a:tab algn="l" pos="0"/>
              </a:tabLst>
            </a:pPr>
            <a:r>
              <a:rPr b="0" lang="en" sz="1800" spc="-1" strike="noStrike">
                <a:solidFill>
                  <a:srgbClr val="000000"/>
                </a:solidFill>
                <a:latin typeface="Arial"/>
                <a:ea typeface="Arial"/>
              </a:rPr>
              <a:t>All contribute to network automation and work together to build the automation for the enterprise and individual use case</a:t>
            </a:r>
            <a:endParaRPr b="0" lang="en-US" sz="1800" spc="-1" strike="noStrike">
              <a:latin typeface="Arial"/>
            </a:endParaRPr>
          </a:p>
          <a:p>
            <a:pPr marL="457200" indent="-342360">
              <a:lnSpc>
                <a:spcPct val="100000"/>
              </a:lnSpc>
              <a:buClr>
                <a:srgbClr val="000000"/>
              </a:buClr>
              <a:buFont typeface="Arial"/>
              <a:buChar char="●"/>
              <a:tabLst>
                <a:tab algn="l" pos="0"/>
              </a:tabLst>
            </a:pPr>
            <a:r>
              <a:rPr b="0" lang="en" sz="1800" spc="-1" strike="noStrike">
                <a:solidFill>
                  <a:srgbClr val="000000"/>
                </a:solidFill>
                <a:latin typeface="Arial"/>
                <a:ea typeface="Arial"/>
              </a:rPr>
              <a:t>Keeping all of these roles in mind as we look at our strategy going forward.</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PlaceHolder 1"/>
          <p:cNvSpPr>
            <a:spLocks noGrp="1"/>
          </p:cNvSpPr>
          <p:nvPr>
            <p:ph type="sldImg"/>
          </p:nvPr>
        </p:nvSpPr>
        <p:spPr>
          <a:xfrm>
            <a:off x="381240" y="685800"/>
            <a:ext cx="6095160" cy="3428280"/>
          </a:xfrm>
          <a:prstGeom prst="rect">
            <a:avLst/>
          </a:prstGeom>
        </p:spPr>
      </p:sp>
      <p:sp>
        <p:nvSpPr>
          <p:cNvPr id="1287"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100" spc="-1" strike="noStrike">
                <a:latin typeface="Arial"/>
                <a:ea typeface="Arial"/>
              </a:rPr>
              <a:t>Ansible Automation is the enterprise framework for automating across IT operations.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latin typeface="Arial"/>
                <a:ea typeface="Arial"/>
              </a:rPr>
              <a:t>Ansible Engine runs Ansible Playbooks, the automation language that can perfectly describe an IT application infrastructure.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latin typeface="Arial"/>
                <a:ea typeface="Arial"/>
              </a:rPr>
              <a:t>Ansible Tower allows you scale IT automation, manage complex deployments and speed productivity.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200" spc="-1" strike="noStrike">
                <a:solidFill>
                  <a:srgbClr val="000000"/>
                </a:solidFill>
                <a:latin typeface="Arial"/>
                <a:ea typeface="Arial"/>
              </a:rPr>
              <a:t>Ansible is the Lingua Franca of the enterprise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Arial"/>
                <a:ea typeface="Arial"/>
              </a:rPr>
              <a:t>It empowers development to production, from IT to the business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100" spc="-1" strike="noStrike">
                <a:solidFill>
                  <a:srgbClr val="000000"/>
                </a:solidFill>
                <a:latin typeface="Arial"/>
                <a:ea typeface="Arial"/>
              </a:rPr>
              <a:t>----------------------------------------------------------------</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Points Tim Yeaton added here in his delivery:</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memorialize/institutionalize in the Playbook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Standardize on Ansible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You need a language to help articulate the workflow all they way through live production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Use a language to communicate and facilitate between dev and ops </a:t>
            </a:r>
            <a:endParaRPr b="0" lang="en-US" sz="1100" spc="-1" strike="noStrike">
              <a:latin typeface="Arial"/>
            </a:endParaRPr>
          </a:p>
          <a:p>
            <a:pPr>
              <a:lnSpc>
                <a:spcPct val="100000"/>
              </a:lnSpc>
              <a:tabLst>
                <a:tab algn="l" pos="0"/>
              </a:tabLst>
            </a:pPr>
            <a:r>
              <a:rPr b="0" lang="en" sz="1100" spc="-1" strike="noStrike">
                <a:solidFill>
                  <a:srgbClr val="000000"/>
                </a:solidFill>
                <a:latin typeface="Arial"/>
                <a:ea typeface="Arial"/>
              </a:rPr>
              <a:t>Becomes fact based or system of record once written in a Playbook </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PlaceHolder 1"/>
          <p:cNvSpPr>
            <a:spLocks noGrp="1"/>
          </p:cNvSpPr>
          <p:nvPr>
            <p:ph type="sldImg"/>
          </p:nvPr>
        </p:nvSpPr>
        <p:spPr>
          <a:xfrm>
            <a:off x="381240" y="685800"/>
            <a:ext cx="6095160" cy="3428280"/>
          </a:xfrm>
          <a:prstGeom prst="rect">
            <a:avLst/>
          </a:prstGeom>
        </p:spPr>
      </p:sp>
      <p:sp>
        <p:nvSpPr>
          <p:cNvPr id="1289"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r>
              <a:rPr b="0" lang="en" sz="1200" spc="-1" strike="noStrike">
                <a:solidFill>
                  <a:srgbClr val="545860"/>
                </a:solidFill>
                <a:latin typeface="Arial"/>
                <a:ea typeface="Arial"/>
              </a:rPr>
              <a:t>Cross platform: Linux, Windows, UNIX, Networks, Clouds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Arial"/>
                <a:ea typeface="Arial"/>
              </a:rPr>
              <a:t>Human readable: YAML</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545860"/>
                </a:solidFill>
                <a:latin typeface="Arial"/>
                <a:ea typeface="Arial"/>
              </a:rPr>
              <a:t>Orchestration plays well with others: HP SA, Puppet, Jenkins, RHNSS, etc.</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PlaceHolder 1"/>
          <p:cNvSpPr>
            <a:spLocks noGrp="1"/>
          </p:cNvSpPr>
          <p:nvPr>
            <p:ph type="sldImg"/>
          </p:nvPr>
        </p:nvSpPr>
        <p:spPr>
          <a:xfrm>
            <a:off x="381240" y="685800"/>
            <a:ext cx="6095160" cy="3428280"/>
          </a:xfrm>
          <a:prstGeom prst="rect">
            <a:avLst/>
          </a:prstGeom>
        </p:spPr>
      </p:sp>
      <p:sp>
        <p:nvSpPr>
          <p:cNvPr id="1291" name="PlaceHolder 2"/>
          <p:cNvSpPr>
            <a:spLocks noGrp="1"/>
          </p:cNvSpPr>
          <p:nvPr>
            <p:ph type="body"/>
          </p:nvPr>
        </p:nvSpPr>
        <p:spPr>
          <a:xfrm>
            <a:off x="685800" y="4343400"/>
            <a:ext cx="5485680" cy="4114080"/>
          </a:xfrm>
          <a:prstGeom prst="rect">
            <a:avLst/>
          </a:prstGeom>
        </p:spPr>
        <p:txBody>
          <a:bodyPr lIns="0" rIns="0" tIns="91440" bIns="91440">
            <a:noAutofit/>
          </a:bodyPr>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2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3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3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6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7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9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0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0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0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1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1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1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1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4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5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5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5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7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8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9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9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9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2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3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3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3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3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6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7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7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7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7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7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7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7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9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0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1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1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1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3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4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5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5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5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7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9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9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1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2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2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1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1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8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9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5.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2.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slideLayout" Target="../slideLayouts/slideLayout205.xml"/><Relationship Id="rId10" Type="http://schemas.openxmlformats.org/officeDocument/2006/relationships/slideLayout" Target="../slideLayouts/slideLayout206.xml"/><Relationship Id="rId11" Type="http://schemas.openxmlformats.org/officeDocument/2006/relationships/slideLayout" Target="../slideLayouts/slideLayout207.xml"/><Relationship Id="rId12" Type="http://schemas.openxmlformats.org/officeDocument/2006/relationships/slideLayout" Target="../slideLayouts/slideLayout208.xml"/><Relationship Id="rId13" Type="http://schemas.openxmlformats.org/officeDocument/2006/relationships/slideLayout" Target="../slideLayouts/slideLayout209.xml"/><Relationship Id="rId14" Type="http://schemas.openxmlformats.org/officeDocument/2006/relationships/slideLayout" Target="../slideLayouts/slideLayout210.xml"/><Relationship Id="rId15" Type="http://schemas.openxmlformats.org/officeDocument/2006/relationships/slideLayout" Target="../slideLayouts/slideLayout211.xml"/><Relationship Id="rId16" Type="http://schemas.openxmlformats.org/officeDocument/2006/relationships/slideLayout" Target="../slideLayouts/slideLayout212.xml"/><Relationship Id="rId17" Type="http://schemas.openxmlformats.org/officeDocument/2006/relationships/slideLayout" Target="../slideLayouts/slideLayout213.xml"/><Relationship Id="rId18" Type="http://schemas.openxmlformats.org/officeDocument/2006/relationships/slideLayout" Target="../slideLayouts/slideLayout214.xml"/><Relationship Id="rId19" Type="http://schemas.openxmlformats.org/officeDocument/2006/relationships/slideLayout" Target="../slideLayouts/slideLayout215.xml"/><Relationship Id="rId20" Type="http://schemas.openxmlformats.org/officeDocument/2006/relationships/slideLayout" Target="../slideLayouts/slideLayout2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2.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786320" y="1895040"/>
            <a:ext cx="5938200" cy="1213920"/>
          </a:xfrm>
          <a:prstGeom prst="rect">
            <a:avLst/>
          </a:prstGeom>
        </p:spPr>
        <p:txBody>
          <a:bodyPr lIns="0" rIns="0" tIns="0" bIns="0" anchor="ctr">
            <a:noAutofit/>
          </a:bodyPr>
          <a:p>
            <a:pPr algn="ct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8" name="CustomShape 1"/>
          <p:cNvSpPr/>
          <p:nvPr/>
        </p:nvSpPr>
        <p:spPr>
          <a:xfrm rot="10800000">
            <a:off x="335520" y="720"/>
            <a:ext cx="360" cy="664200"/>
          </a:xfrm>
          <a:custGeom>
            <a:avLst/>
            <a:gdLst/>
            <a:ahLst/>
            <a:rect l="l" t="t" r="r" b="b"/>
            <a:pathLst>
              <a:path w="21600" h="21600">
                <a:moveTo>
                  <a:pt x="0" y="0"/>
                </a:moveTo>
                <a:lnTo>
                  <a:pt x="21600" y="21600"/>
                </a:lnTo>
              </a:path>
            </a:pathLst>
          </a:custGeom>
          <a:noFill/>
          <a:ln w="9360">
            <a:solidFill>
              <a:srgbClr val="ee0000"/>
            </a:solidFill>
            <a:round/>
          </a:ln>
        </p:spPr>
        <p:style>
          <a:lnRef idx="0"/>
          <a:fillRef idx="0"/>
          <a:effectRef idx="0"/>
          <a:fontRef idx="minor"/>
        </p:style>
      </p:sp>
      <p:sp>
        <p:nvSpPr>
          <p:cNvPr id="359" name="CustomShape 2"/>
          <p:cNvSpPr/>
          <p:nvPr/>
        </p:nvSpPr>
        <p:spPr>
          <a:xfrm rot="10800000">
            <a:off x="335520" y="4801680"/>
            <a:ext cx="360" cy="342000"/>
          </a:xfrm>
          <a:custGeom>
            <a:avLst/>
            <a:gdLst/>
            <a:ahLst/>
            <a:rect l="l" t="t" r="r" b="b"/>
            <a:pathLst>
              <a:path w="21600" h="21600">
                <a:moveTo>
                  <a:pt x="0" y="0"/>
                </a:moveTo>
                <a:lnTo>
                  <a:pt x="21600" y="21600"/>
                </a:lnTo>
              </a:path>
            </a:pathLst>
          </a:custGeom>
          <a:noFill/>
          <a:ln w="9360">
            <a:solidFill>
              <a:srgbClr val="ee0000"/>
            </a:solidFill>
            <a:round/>
          </a:ln>
        </p:spPr>
        <p:style>
          <a:lnRef idx="0"/>
          <a:fillRef idx="0"/>
          <a:effectRef idx="0"/>
          <a:fontRef idx="minor"/>
        </p:style>
      </p:sp>
      <p:pic>
        <p:nvPicPr>
          <p:cNvPr id="360" name="Google Shape;432;p106" descr=""/>
          <p:cNvPicPr/>
          <p:nvPr/>
        </p:nvPicPr>
        <p:blipFill>
          <a:blip r:embed="rId2"/>
          <a:srcRect l="0" t="315" r="0" b="315"/>
          <a:stretch/>
        </p:blipFill>
        <p:spPr>
          <a:xfrm>
            <a:off x="8033400" y="4735080"/>
            <a:ext cx="731160" cy="170280"/>
          </a:xfrm>
          <a:prstGeom prst="rect">
            <a:avLst/>
          </a:prstGeom>
          <a:ln>
            <a:noFill/>
          </a:ln>
        </p:spPr>
      </p:pic>
      <p:sp>
        <p:nvSpPr>
          <p:cNvPr id="361" name="PlaceHolder 3"/>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362"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00"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37" name="CustomShape 1"/>
          <p:cNvSpPr/>
          <p:nvPr/>
        </p:nvSpPr>
        <p:spPr>
          <a:xfrm>
            <a:off x="412920" y="4734000"/>
            <a:ext cx="7658640" cy="3927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438" name="Google Shape;588;p145" descr="logo_interior_black.png"/>
          <p:cNvPicPr/>
          <p:nvPr/>
        </p:nvPicPr>
        <p:blipFill>
          <a:blip r:embed="rId3"/>
          <a:srcRect l="0" t="385" r="0" b="385"/>
          <a:stretch/>
        </p:blipFill>
        <p:spPr>
          <a:xfrm>
            <a:off x="8327520" y="4819680"/>
            <a:ext cx="654120" cy="208440"/>
          </a:xfrm>
          <a:prstGeom prst="rect">
            <a:avLst/>
          </a:prstGeom>
          <a:ln>
            <a:noFill/>
          </a:ln>
        </p:spPr>
      </p:pic>
      <p:sp>
        <p:nvSpPr>
          <p:cNvPr id="439"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40"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77" name="CustomShape 1"/>
          <p:cNvSpPr/>
          <p:nvPr/>
        </p:nvSpPr>
        <p:spPr>
          <a:xfrm>
            <a:off x="412920" y="4734000"/>
            <a:ext cx="7658640" cy="3927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478" name="Google Shape;641;p158" descr="logo_interior_black.png"/>
          <p:cNvPicPr/>
          <p:nvPr/>
        </p:nvPicPr>
        <p:blipFill>
          <a:blip r:embed="rId3"/>
          <a:srcRect l="0" t="385" r="0" b="385"/>
          <a:stretch/>
        </p:blipFill>
        <p:spPr>
          <a:xfrm>
            <a:off x="8327520" y="4819680"/>
            <a:ext cx="654120" cy="208440"/>
          </a:xfrm>
          <a:prstGeom prst="rect">
            <a:avLst/>
          </a:prstGeom>
          <a:ln>
            <a:noFill/>
          </a:ln>
        </p:spPr>
      </p:pic>
      <p:sp>
        <p:nvSpPr>
          <p:cNvPr id="479"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80"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517" name="CustomShape 1"/>
          <p:cNvSpPr/>
          <p:nvPr/>
        </p:nvSpPr>
        <p:spPr>
          <a:xfrm>
            <a:off x="412920" y="4734000"/>
            <a:ext cx="7658640" cy="3927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518" name="Google Shape;694;p171" descr="logo_interior_black.png"/>
          <p:cNvPicPr/>
          <p:nvPr/>
        </p:nvPicPr>
        <p:blipFill>
          <a:blip r:embed="rId3"/>
          <a:srcRect l="0" t="385" r="0" b="385"/>
          <a:stretch/>
        </p:blipFill>
        <p:spPr>
          <a:xfrm>
            <a:off x="8327520" y="4819680"/>
            <a:ext cx="654120" cy="208440"/>
          </a:xfrm>
          <a:prstGeom prst="rect">
            <a:avLst/>
          </a:prstGeom>
          <a:ln>
            <a:noFill/>
          </a:ln>
        </p:spPr>
      </p:pic>
      <p:sp>
        <p:nvSpPr>
          <p:cNvPr id="519"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520"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557" name="PlaceHolder 1"/>
          <p:cNvSpPr>
            <a:spLocks noGrp="1"/>
          </p:cNvSpPr>
          <p:nvPr>
            <p:ph type="title"/>
          </p:nvPr>
        </p:nvSpPr>
        <p:spPr>
          <a:xfrm>
            <a:off x="311760" y="444960"/>
            <a:ext cx="8520120" cy="572400"/>
          </a:xfrm>
          <a:prstGeom prst="rect">
            <a:avLst/>
          </a:prstGeom>
        </p:spPr>
        <p:txBody>
          <a:bodyPr tIns="91440" bIns="91440">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558" name="PlaceHolder 2"/>
          <p:cNvSpPr>
            <a:spLocks noGrp="1"/>
          </p:cNvSpPr>
          <p:nvPr>
            <p:ph type="body"/>
          </p:nvPr>
        </p:nvSpPr>
        <p:spPr>
          <a:xfrm>
            <a:off x="311760" y="1152360"/>
            <a:ext cx="8520120" cy="341604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59" name="PlaceHolder 3"/>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2373432E-BBCB-407F-81D3-8293C2958535}" type="slidenum">
              <a:rPr b="0" lang="en" sz="1000" spc="-1" strike="noStrike">
                <a:solidFill>
                  <a:srgbClr val="595959"/>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596" name="CustomShape 1"/>
          <p:cNvSpPr/>
          <p:nvPr/>
        </p:nvSpPr>
        <p:spPr>
          <a:xfrm>
            <a:off x="412920" y="4734000"/>
            <a:ext cx="7658640" cy="3927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597" name="Google Shape;365;p91" descr="logo_interior_black.png"/>
          <p:cNvPicPr/>
          <p:nvPr/>
        </p:nvPicPr>
        <p:blipFill>
          <a:blip r:embed="rId3"/>
          <a:srcRect l="0" t="385" r="0" b="385"/>
          <a:stretch/>
        </p:blipFill>
        <p:spPr>
          <a:xfrm>
            <a:off x="8327520" y="4819680"/>
            <a:ext cx="654120" cy="208440"/>
          </a:xfrm>
          <a:prstGeom prst="rect">
            <a:avLst/>
          </a:prstGeom>
          <a:ln>
            <a:noFill/>
          </a:ln>
        </p:spPr>
      </p:pic>
      <p:sp>
        <p:nvSpPr>
          <p:cNvPr id="598" name="PlaceHolder 2"/>
          <p:cNvSpPr>
            <a:spLocks noGrp="1"/>
          </p:cNvSpPr>
          <p:nvPr>
            <p:ph type="title"/>
          </p:nvPr>
        </p:nvSpPr>
        <p:spPr>
          <a:xfrm>
            <a:off x="1786320" y="1895040"/>
            <a:ext cx="5938200" cy="1213920"/>
          </a:xfrm>
          <a:prstGeom prst="rect">
            <a:avLst/>
          </a:prstGeom>
        </p:spPr>
        <p:txBody>
          <a:bodyPr lIns="0" rIns="0" tIns="0" bIns="0" anchor="ctr">
            <a:noAutofit/>
          </a:bodyPr>
          <a:p>
            <a:pPr algn="ct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99" name="PlaceHolder 3"/>
          <p:cNvSpPr>
            <a:spLocks noGrp="1"/>
          </p:cNvSpPr>
          <p:nvPr>
            <p:ph type="body"/>
          </p:nvPr>
        </p:nvSpPr>
        <p:spPr>
          <a:xfrm>
            <a:off x="457200" y="1203480"/>
            <a:ext cx="8228880" cy="2982600"/>
          </a:xfrm>
          <a:prstGeom prst="rect">
            <a:avLst/>
          </a:prstGeom>
        </p:spPr>
        <p:txBody>
          <a:bodyPr lIns="0" rIns="0" tIns="0" bIns="0">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636" name="CustomShape 1"/>
          <p:cNvSpPr/>
          <p:nvPr/>
        </p:nvSpPr>
        <p:spPr>
          <a:xfrm>
            <a:off x="412920" y="4734000"/>
            <a:ext cx="7658640" cy="3927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637" name="Google Shape;365;p91" descr="logo_interior_black.png"/>
          <p:cNvPicPr/>
          <p:nvPr/>
        </p:nvPicPr>
        <p:blipFill>
          <a:blip r:embed="rId3"/>
          <a:srcRect l="0" t="385" r="0" b="385"/>
          <a:stretch/>
        </p:blipFill>
        <p:spPr>
          <a:xfrm>
            <a:off x="8327520" y="4819680"/>
            <a:ext cx="654120" cy="208440"/>
          </a:xfrm>
          <a:prstGeom prst="rect">
            <a:avLst/>
          </a:prstGeom>
          <a:ln>
            <a:noFill/>
          </a:ln>
        </p:spPr>
      </p:pic>
      <p:sp>
        <p:nvSpPr>
          <p:cNvPr id="638" name="PlaceHolder 2"/>
          <p:cNvSpPr>
            <a:spLocks noGrp="1"/>
          </p:cNvSpPr>
          <p:nvPr>
            <p:ph type="title"/>
          </p:nvPr>
        </p:nvSpPr>
        <p:spPr>
          <a:xfrm>
            <a:off x="311760" y="444960"/>
            <a:ext cx="8520120" cy="572400"/>
          </a:xfrm>
          <a:prstGeom prst="rect">
            <a:avLst/>
          </a:prstGeom>
        </p:spPr>
        <p:txBody>
          <a:bodyPr tIns="91440" bIns="91440" anchor="b">
            <a:noAutofit/>
          </a:bodyPr>
          <a:p>
            <a:pPr algn="ct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39" name="PlaceHolder 3"/>
          <p:cNvSpPr>
            <a:spLocks noGrp="1"/>
          </p:cNvSpPr>
          <p:nvPr>
            <p:ph type="body"/>
          </p:nvPr>
        </p:nvSpPr>
        <p:spPr>
          <a:xfrm>
            <a:off x="311760" y="1152360"/>
            <a:ext cx="8520120" cy="341604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40" name="PlaceHolder 4"/>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E8DE7FC4-7C29-40D9-B468-8C13A5AFCF4E}" type="slidenum">
              <a:rPr b="0" lang="en" sz="800" spc="-1" strike="noStrike">
                <a:solidFill>
                  <a:srgbClr val="000000"/>
                </a:solidFill>
                <a:latin typeface="Proxima Nova"/>
                <a:ea typeface="Proxima Nova"/>
              </a:rPr>
              <a:t>&lt;number&gt;</a:t>
            </a:fld>
            <a:endParaRPr b="0" lang="en-US" sz="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677" name="CustomShape 1"/>
          <p:cNvSpPr/>
          <p:nvPr/>
        </p:nvSpPr>
        <p:spPr>
          <a:xfrm>
            <a:off x="412920" y="4734000"/>
            <a:ext cx="7658640" cy="3927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678" name="Google Shape;748;p184" descr="logo_interior_black.png"/>
          <p:cNvPicPr/>
          <p:nvPr/>
        </p:nvPicPr>
        <p:blipFill>
          <a:blip r:embed="rId3"/>
          <a:srcRect l="0" t="385" r="0" b="385"/>
          <a:stretch/>
        </p:blipFill>
        <p:spPr>
          <a:xfrm>
            <a:off x="8327520" y="4819680"/>
            <a:ext cx="654120" cy="208440"/>
          </a:xfrm>
          <a:prstGeom prst="rect">
            <a:avLst/>
          </a:prstGeom>
          <a:ln>
            <a:noFill/>
          </a:ln>
        </p:spPr>
      </p:pic>
      <p:pic>
        <p:nvPicPr>
          <p:cNvPr id="679" name="Google Shape;750;p184" descr="social_google-01.png"/>
          <p:cNvPicPr/>
          <p:nvPr/>
        </p:nvPicPr>
        <p:blipFill>
          <a:blip r:embed="rId4"/>
          <a:stretch/>
        </p:blipFill>
        <p:spPr>
          <a:xfrm>
            <a:off x="1921680" y="3260520"/>
            <a:ext cx="316800" cy="316800"/>
          </a:xfrm>
          <a:prstGeom prst="rect">
            <a:avLst/>
          </a:prstGeom>
          <a:ln>
            <a:noFill/>
          </a:ln>
        </p:spPr>
      </p:pic>
      <p:pic>
        <p:nvPicPr>
          <p:cNvPr id="680" name="Google Shape;751;p184" descr="social_linkedin-01.png"/>
          <p:cNvPicPr/>
          <p:nvPr/>
        </p:nvPicPr>
        <p:blipFill>
          <a:blip r:embed="rId5"/>
          <a:stretch/>
        </p:blipFill>
        <p:spPr>
          <a:xfrm>
            <a:off x="1921680" y="3728880"/>
            <a:ext cx="316800" cy="316800"/>
          </a:xfrm>
          <a:prstGeom prst="rect">
            <a:avLst/>
          </a:prstGeom>
          <a:ln>
            <a:noFill/>
          </a:ln>
        </p:spPr>
      </p:pic>
      <p:pic>
        <p:nvPicPr>
          <p:cNvPr id="681" name="Google Shape;752;p184" descr="social_youtube-01.png"/>
          <p:cNvPicPr/>
          <p:nvPr/>
        </p:nvPicPr>
        <p:blipFill>
          <a:blip r:embed="rId6"/>
          <a:stretch/>
        </p:blipFill>
        <p:spPr>
          <a:xfrm>
            <a:off x="1921680" y="4196880"/>
            <a:ext cx="316800" cy="316800"/>
          </a:xfrm>
          <a:prstGeom prst="rect">
            <a:avLst/>
          </a:prstGeom>
          <a:ln>
            <a:noFill/>
          </a:ln>
        </p:spPr>
      </p:pic>
      <p:pic>
        <p:nvPicPr>
          <p:cNvPr id="682" name="Google Shape;753;p184" descr="social_facebook-01.png"/>
          <p:cNvPicPr/>
          <p:nvPr/>
        </p:nvPicPr>
        <p:blipFill>
          <a:blip r:embed="rId7"/>
          <a:stretch/>
        </p:blipFill>
        <p:spPr>
          <a:xfrm>
            <a:off x="4722120" y="3260520"/>
            <a:ext cx="316800" cy="316800"/>
          </a:xfrm>
          <a:prstGeom prst="rect">
            <a:avLst/>
          </a:prstGeom>
          <a:ln>
            <a:noFill/>
          </a:ln>
        </p:spPr>
      </p:pic>
      <p:pic>
        <p:nvPicPr>
          <p:cNvPr id="683" name="Google Shape;754;p184" descr="social_twitter-01.png"/>
          <p:cNvPicPr/>
          <p:nvPr/>
        </p:nvPicPr>
        <p:blipFill>
          <a:blip r:embed="rId8"/>
          <a:stretch/>
        </p:blipFill>
        <p:spPr>
          <a:xfrm>
            <a:off x="4722120" y="3728880"/>
            <a:ext cx="316800" cy="316800"/>
          </a:xfrm>
          <a:prstGeom prst="rect">
            <a:avLst/>
          </a:prstGeom>
          <a:ln>
            <a:noFill/>
          </a:ln>
        </p:spPr>
      </p:pic>
      <p:sp>
        <p:nvSpPr>
          <p:cNvPr id="684"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685"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8" name="Google Shape;103;p26" descr=""/>
          <p:cNvPicPr/>
          <p:nvPr/>
        </p:nvPicPr>
        <p:blipFill>
          <a:blip r:embed="rId3"/>
          <a:stretch/>
        </p:blipFill>
        <p:spPr>
          <a:xfrm>
            <a:off x="468360" y="379800"/>
            <a:ext cx="3635640" cy="1099440"/>
          </a:xfrm>
          <a:prstGeom prst="rect">
            <a:avLst/>
          </a:prstGeom>
          <a:ln>
            <a:noFill/>
          </a:ln>
        </p:spPr>
      </p:pic>
      <p:sp>
        <p:nvSpPr>
          <p:cNvPr id="39" name="CustomShape 1"/>
          <p:cNvSpPr/>
          <p:nvPr/>
        </p:nvSpPr>
        <p:spPr>
          <a:xfrm>
            <a:off x="-9000" y="4375080"/>
            <a:ext cx="9161640" cy="786600"/>
          </a:xfrm>
          <a:prstGeom prst="rect">
            <a:avLst/>
          </a:prstGeom>
          <a:solidFill>
            <a:srgbClr val="ffffff"/>
          </a:solidFill>
          <a:ln>
            <a:noFill/>
          </a:ln>
        </p:spPr>
        <p:style>
          <a:lnRef idx="0"/>
          <a:fillRef idx="0"/>
          <a:effectRef idx="0"/>
          <a:fontRef idx="minor"/>
        </p:style>
      </p:sp>
      <p:pic>
        <p:nvPicPr>
          <p:cNvPr id="40" name="Google Shape;105;p26" descr=""/>
          <p:cNvPicPr/>
          <p:nvPr/>
        </p:nvPicPr>
        <p:blipFill>
          <a:blip r:embed="rId4"/>
          <a:stretch/>
        </p:blipFill>
        <p:spPr>
          <a:xfrm>
            <a:off x="7580160" y="4653000"/>
            <a:ext cx="1065600" cy="250920"/>
          </a:xfrm>
          <a:prstGeom prst="rect">
            <a:avLst/>
          </a:prstGeom>
          <a:ln>
            <a:noFill/>
          </a:ln>
        </p:spPr>
      </p:pic>
      <p:sp>
        <p:nvSpPr>
          <p:cNvPr id="41"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79" name="Google Shape;157;p39" descr=""/>
          <p:cNvPicPr/>
          <p:nvPr/>
        </p:nvPicPr>
        <p:blipFill>
          <a:blip r:embed="rId2"/>
          <a:srcRect l="0" t="315" r="0" b="315"/>
          <a:stretch/>
        </p:blipFill>
        <p:spPr>
          <a:xfrm>
            <a:off x="8033400" y="4735080"/>
            <a:ext cx="731160" cy="170280"/>
          </a:xfrm>
          <a:prstGeom prst="rect">
            <a:avLst/>
          </a:prstGeom>
          <a:ln>
            <a:noFill/>
          </a:ln>
        </p:spPr>
      </p:pic>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8" name="CustomShape 1"/>
          <p:cNvSpPr/>
          <p:nvPr/>
        </p:nvSpPr>
        <p:spPr>
          <a:xfrm>
            <a:off x="7258320" y="202320"/>
            <a:ext cx="1506240" cy="223560"/>
          </a:xfrm>
          <a:prstGeom prst="rect">
            <a:avLst/>
          </a:prstGeom>
          <a:noFill/>
          <a:ln>
            <a:noFill/>
          </a:ln>
        </p:spPr>
        <p:style>
          <a:lnRef idx="0"/>
          <a:fillRef idx="0"/>
          <a:effectRef idx="0"/>
          <a:fontRef idx="minor"/>
        </p:style>
        <p:txBody>
          <a:bodyPr lIns="0" rIns="0" tIns="0" bIns="0" anchor="b">
            <a:noAutofit/>
          </a:bodyPr>
          <a:p>
            <a:pPr algn="r">
              <a:lnSpc>
                <a:spcPct val="150000"/>
              </a:lnSpc>
              <a:tabLst>
                <a:tab algn="l" pos="0"/>
              </a:tabLst>
            </a:pPr>
            <a:r>
              <a:rPr b="0" lang="en" sz="500" spc="-1" strike="noStrike">
                <a:solidFill>
                  <a:srgbClr val="000000"/>
                </a:solidFill>
                <a:latin typeface="Red Hat Text Medium"/>
                <a:ea typeface="Red Hat Text Medium"/>
              </a:rPr>
              <a:t>CONFIDENTIAL designator</a:t>
            </a:r>
            <a:endParaRPr b="0" lang="en-US" sz="500" spc="-1" strike="noStrike">
              <a:latin typeface="Arial"/>
            </a:endParaRPr>
          </a:p>
        </p:txBody>
      </p:sp>
      <p:sp>
        <p:nvSpPr>
          <p:cNvPr id="119" name="CustomShape 2"/>
          <p:cNvSpPr/>
          <p:nvPr/>
        </p:nvSpPr>
        <p:spPr>
          <a:xfrm>
            <a:off x="7313400" y="4735080"/>
            <a:ext cx="547920" cy="170280"/>
          </a:xfrm>
          <a:prstGeom prst="rect">
            <a:avLst/>
          </a:prstGeom>
          <a:noFill/>
          <a:ln>
            <a:noFill/>
          </a:ln>
        </p:spPr>
        <p:style>
          <a:lnRef idx="0"/>
          <a:fillRef idx="0"/>
          <a:effectRef idx="0"/>
          <a:fontRef idx="minor"/>
        </p:style>
        <p:txBody>
          <a:bodyPr lIns="0" rIns="0" tIns="0" bIns="0" anchor="ctr">
            <a:noAutofit/>
          </a:bodyPr>
          <a:p>
            <a:pPr algn="r">
              <a:lnSpc>
                <a:spcPct val="100000"/>
              </a:lnSpc>
              <a:tabLst>
                <a:tab algn="l" pos="0"/>
              </a:tabLst>
            </a:pPr>
            <a:r>
              <a:rPr b="0" lang="en" sz="600" spc="-1" strike="noStrike">
                <a:solidFill>
                  <a:srgbClr val="000000"/>
                </a:solidFill>
                <a:latin typeface="Red Hat Text"/>
                <a:ea typeface="Red Hat Text"/>
              </a:rPr>
              <a:t>V0000000</a:t>
            </a:r>
            <a:endParaRPr b="0" lang="en-US" sz="600" spc="-1" strike="noStrike">
              <a:latin typeface="Arial"/>
            </a:endParaRPr>
          </a:p>
        </p:txBody>
      </p:sp>
      <p:sp>
        <p:nvSpPr>
          <p:cNvPr id="120" name="CustomShape 3"/>
          <p:cNvSpPr/>
          <p:nvPr/>
        </p:nvSpPr>
        <p:spPr>
          <a:xfrm>
            <a:off x="7258320" y="312120"/>
            <a:ext cx="1506240" cy="113760"/>
          </a:xfrm>
          <a:prstGeom prst="rect">
            <a:avLst/>
          </a:prstGeom>
          <a:noFill/>
          <a:ln>
            <a:noFill/>
          </a:ln>
        </p:spPr>
        <p:style>
          <a:lnRef idx="0"/>
          <a:fillRef idx="0"/>
          <a:effectRef idx="0"/>
          <a:fontRef idx="minor"/>
        </p:style>
        <p:txBody>
          <a:bodyPr lIns="0" rIns="0" tIns="0" bIns="0" anchor="b">
            <a:noAutofit/>
          </a:bodyPr>
          <a:p>
            <a:pPr algn="r">
              <a:lnSpc>
                <a:spcPct val="150000"/>
              </a:lnSpc>
              <a:tabLst>
                <a:tab algn="l" pos="0"/>
              </a:tabLst>
            </a:pPr>
            <a:r>
              <a:rPr b="0" lang="en" sz="500" spc="-1" strike="noStrike">
                <a:solidFill>
                  <a:srgbClr val="000000"/>
                </a:solidFill>
                <a:latin typeface="Red Hat Text Medium"/>
                <a:ea typeface="Red Hat Text Medium"/>
              </a:rPr>
              <a:t>CONFIDENTIAL designator</a:t>
            </a:r>
            <a:endParaRPr b="0" lang="en-US" sz="500" spc="-1" strike="noStrike">
              <a:latin typeface="Arial"/>
            </a:endParaRPr>
          </a:p>
        </p:txBody>
      </p:sp>
      <p:sp>
        <p:nvSpPr>
          <p:cNvPr id="121" name="CustomShape 4"/>
          <p:cNvSpPr/>
          <p:nvPr/>
        </p:nvSpPr>
        <p:spPr>
          <a:xfrm>
            <a:off x="7313400" y="4774320"/>
            <a:ext cx="547920" cy="91800"/>
          </a:xfrm>
          <a:prstGeom prst="rect">
            <a:avLst/>
          </a:prstGeom>
          <a:noFill/>
          <a:ln>
            <a:noFill/>
          </a:ln>
        </p:spPr>
        <p:style>
          <a:lnRef idx="0"/>
          <a:fillRef idx="0"/>
          <a:effectRef idx="0"/>
          <a:fontRef idx="minor"/>
        </p:style>
        <p:txBody>
          <a:bodyPr lIns="0" rIns="0" tIns="0" bIns="0" anchor="ctr">
            <a:noAutofit/>
          </a:bodyPr>
          <a:p>
            <a:pPr algn="r">
              <a:lnSpc>
                <a:spcPct val="100000"/>
              </a:lnSpc>
              <a:tabLst>
                <a:tab algn="l" pos="0"/>
              </a:tabLst>
            </a:pPr>
            <a:r>
              <a:rPr b="0" lang="en" sz="600" spc="-1" strike="noStrike">
                <a:solidFill>
                  <a:srgbClr val="000000"/>
                </a:solidFill>
                <a:latin typeface="Red Hat Text"/>
                <a:ea typeface="Red Hat Text"/>
              </a:rPr>
              <a:t>V0000000</a:t>
            </a:r>
            <a:endParaRPr b="0" lang="en-US" sz="600" spc="-1" strike="noStrike">
              <a:latin typeface="Arial"/>
            </a:endParaRPr>
          </a:p>
        </p:txBody>
      </p:sp>
      <p:sp>
        <p:nvSpPr>
          <p:cNvPr id="122" name="CustomShape 5"/>
          <p:cNvSpPr/>
          <p:nvPr/>
        </p:nvSpPr>
        <p:spPr>
          <a:xfrm rot="10800000">
            <a:off x="336600" y="360"/>
            <a:ext cx="360" cy="664560"/>
          </a:xfrm>
          <a:custGeom>
            <a:avLst/>
            <a:gdLst/>
            <a:ahLst/>
            <a:rect l="l" t="t" r="r" b="b"/>
            <a:pathLst>
              <a:path w="21600" h="21600">
                <a:moveTo>
                  <a:pt x="0" y="0"/>
                </a:moveTo>
                <a:lnTo>
                  <a:pt x="21600" y="21600"/>
                </a:lnTo>
              </a:path>
            </a:pathLst>
          </a:custGeom>
          <a:noFill/>
          <a:ln w="9360">
            <a:solidFill>
              <a:srgbClr val="ee0000"/>
            </a:solidFill>
            <a:round/>
          </a:ln>
        </p:spPr>
        <p:style>
          <a:lnRef idx="0"/>
          <a:fillRef idx="0"/>
          <a:effectRef idx="0"/>
          <a:fontRef idx="minor"/>
        </p:style>
      </p:sp>
      <p:sp>
        <p:nvSpPr>
          <p:cNvPr id="123" name="CustomShape 6"/>
          <p:cNvSpPr/>
          <p:nvPr/>
        </p:nvSpPr>
        <p:spPr>
          <a:xfrm rot="10800000">
            <a:off x="336600" y="4800960"/>
            <a:ext cx="360" cy="342360"/>
          </a:xfrm>
          <a:custGeom>
            <a:avLst/>
            <a:gdLst/>
            <a:ahLst/>
            <a:rect l="l" t="t" r="r" b="b"/>
            <a:pathLst>
              <a:path w="21600" h="21600">
                <a:moveTo>
                  <a:pt x="0" y="0"/>
                </a:moveTo>
                <a:lnTo>
                  <a:pt x="21600" y="21600"/>
                </a:lnTo>
              </a:path>
            </a:pathLst>
          </a:custGeom>
          <a:noFill/>
          <a:ln w="9360">
            <a:solidFill>
              <a:srgbClr val="ee0000"/>
            </a:solidFill>
            <a:round/>
          </a:ln>
        </p:spPr>
        <p:style>
          <a:lnRef idx="0"/>
          <a:fillRef idx="0"/>
          <a:effectRef idx="0"/>
          <a:fontRef idx="minor"/>
        </p:style>
      </p:sp>
      <p:pic>
        <p:nvPicPr>
          <p:cNvPr id="124" name="Google Shape;813;p197" descr="Google Shape;411;p50"/>
          <p:cNvPicPr/>
          <p:nvPr/>
        </p:nvPicPr>
        <p:blipFill>
          <a:blip r:embed="rId3"/>
          <a:srcRect l="0" t="315" r="0" b="315"/>
          <a:stretch/>
        </p:blipFill>
        <p:spPr>
          <a:xfrm>
            <a:off x="8033400" y="4735080"/>
            <a:ext cx="731160" cy="170280"/>
          </a:xfrm>
          <a:prstGeom prst="rect">
            <a:avLst/>
          </a:prstGeom>
          <a:ln>
            <a:noFill/>
          </a:ln>
        </p:spPr>
      </p:pic>
      <p:sp>
        <p:nvSpPr>
          <p:cNvPr id="125" name="PlaceHolder 7"/>
          <p:cNvSpPr>
            <a:spLocks noGrp="1"/>
          </p:cNvSpPr>
          <p:nvPr>
            <p:ph type="title"/>
          </p:nvPr>
        </p:nvSpPr>
        <p:spPr>
          <a:xfrm>
            <a:off x="663840" y="653760"/>
            <a:ext cx="7815960" cy="414360"/>
          </a:xfrm>
          <a:prstGeom prst="rect">
            <a:avLst/>
          </a:prstGeom>
        </p:spPr>
        <p:txBody>
          <a:bodyPr lIns="0" rIns="0" tIns="0" bIns="0" anchor="ctr">
            <a:noAutofit/>
          </a:bodyPr>
          <a:p>
            <a:pPr algn="ct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6" name="PlaceHolder 8"/>
          <p:cNvSpPr>
            <a:spLocks noGrp="1"/>
          </p:cNvSpPr>
          <p:nvPr>
            <p:ph type="body"/>
          </p:nvPr>
        </p:nvSpPr>
        <p:spPr>
          <a:xfrm>
            <a:off x="335880" y="41400"/>
            <a:ext cx="3861000" cy="611640"/>
          </a:xfrm>
          <a:prstGeom prst="rect">
            <a:avLst/>
          </a:prstGeom>
        </p:spPr>
        <p:txBody>
          <a:bodyPr lIns="0" rIns="0" tIns="0" bIns="0" anchor="ctr">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63" name="Google Shape;209;p52" descr="logo_interior_black.png"/>
          <p:cNvPicPr/>
          <p:nvPr/>
        </p:nvPicPr>
        <p:blipFill>
          <a:blip r:embed="rId3"/>
          <a:srcRect l="0" t="385" r="0" b="385"/>
          <a:stretch/>
        </p:blipFill>
        <p:spPr>
          <a:xfrm>
            <a:off x="8327520" y="4819680"/>
            <a:ext cx="653760" cy="208080"/>
          </a:xfrm>
          <a:prstGeom prst="rect">
            <a:avLst/>
          </a:prstGeom>
          <a:ln>
            <a:noFill/>
          </a:ln>
        </p:spPr>
      </p:pic>
      <p:sp>
        <p:nvSpPr>
          <p:cNvPr id="164" name="CustomShape 1"/>
          <p:cNvSpPr/>
          <p:nvPr/>
        </p:nvSpPr>
        <p:spPr>
          <a:xfrm>
            <a:off x="11160" y="0"/>
            <a:ext cx="9143280" cy="5164920"/>
          </a:xfrm>
          <a:prstGeom prst="rect">
            <a:avLst/>
          </a:prstGeom>
          <a:solidFill>
            <a:srgbClr val="f3f3f3"/>
          </a:solidFill>
          <a:ln>
            <a:noFill/>
          </a:ln>
        </p:spPr>
        <p:style>
          <a:lnRef idx="0"/>
          <a:fillRef idx="0"/>
          <a:effectRef idx="0"/>
          <a:fontRef idx="minor"/>
        </p:style>
      </p:sp>
      <p:sp>
        <p:nvSpPr>
          <p:cNvPr id="165"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66"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03" name="Google Shape;483;p119" descr="logo_interior_black.png"/>
          <p:cNvPicPr/>
          <p:nvPr/>
        </p:nvPicPr>
        <p:blipFill>
          <a:blip r:embed="rId3"/>
          <a:srcRect l="0" t="385" r="0" b="385"/>
          <a:stretch/>
        </p:blipFill>
        <p:spPr>
          <a:xfrm>
            <a:off x="8327520" y="4819680"/>
            <a:ext cx="654120" cy="208440"/>
          </a:xfrm>
          <a:prstGeom prst="rect">
            <a:avLst/>
          </a:prstGeom>
          <a:ln>
            <a:noFill/>
          </a:ln>
        </p:spPr>
      </p:pic>
      <p:sp>
        <p:nvSpPr>
          <p:cNvPr id="204"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05"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4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8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18" name="CustomShape 1"/>
          <p:cNvSpPr/>
          <p:nvPr/>
        </p:nvSpPr>
        <p:spPr>
          <a:xfrm>
            <a:off x="412920" y="4734000"/>
            <a:ext cx="7658640" cy="3927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0" lang="en"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319" name="Google Shape;365;p91" descr="logo_interior_black.png"/>
          <p:cNvPicPr/>
          <p:nvPr/>
        </p:nvPicPr>
        <p:blipFill>
          <a:blip r:embed="rId3"/>
          <a:srcRect l="0" t="385" r="0" b="385"/>
          <a:stretch/>
        </p:blipFill>
        <p:spPr>
          <a:xfrm>
            <a:off x="8327520" y="4819680"/>
            <a:ext cx="654120" cy="208440"/>
          </a:xfrm>
          <a:prstGeom prst="rect">
            <a:avLst/>
          </a:prstGeom>
          <a:ln>
            <a:noFill/>
          </a:ln>
        </p:spPr>
      </p:pic>
      <p:sp>
        <p:nvSpPr>
          <p:cNvPr id="320"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321"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7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85.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slideLayout" Target="../slideLayouts/slideLayout97.xml"/><Relationship Id="rId1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49.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109.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0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9.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0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0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slideLayout" Target="../slideLayouts/slideLayout109.xml"/><Relationship Id="rId9"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109.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109.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121.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3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97.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122.png"/><Relationship Id="rId10" Type="http://schemas.openxmlformats.org/officeDocument/2006/relationships/image" Target="../media/image123.png"/><Relationship Id="rId11" Type="http://schemas.openxmlformats.org/officeDocument/2006/relationships/image" Target="../media/image124.png"/><Relationship Id="rId12" Type="http://schemas.openxmlformats.org/officeDocument/2006/relationships/image" Target="../media/image125.png"/><Relationship Id="rId13" Type="http://schemas.openxmlformats.org/officeDocument/2006/relationships/image" Target="../media/image126.png"/><Relationship Id="rId14" Type="http://schemas.openxmlformats.org/officeDocument/2006/relationships/slideLayout" Target="../slideLayouts/slideLayout97.xml"/><Relationship Id="rId1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7.xml"/>
</Relationships>
</file>

<file path=ppt/slides/_rels/slide30.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5" Type="http://schemas.openxmlformats.org/officeDocument/2006/relationships/slideLayout" Target="../slideLayouts/slideLayout97.xml"/><Relationship Id="rId1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7.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57.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57.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57.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57.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57.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57.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57.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157.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49.xml"/><Relationship Id="rId6"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50.jpeg"/><Relationship Id="rId2" Type="http://schemas.openxmlformats.org/officeDocument/2006/relationships/slideLayout" Target="../slideLayouts/slideLayout171.xml"/>
</Relationships>
</file>

<file path=ppt/slides/_rels/slide41.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slideLayout" Target="../slideLayouts/slideLayout97.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7" Type="http://schemas.openxmlformats.org/officeDocument/2006/relationships/slideLayout" Target="../slideLayouts/slideLayout97.xml"/><Relationship Id="rId8"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slideLayout" Target="../slideLayouts/slideLayout97.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slideLayout" Target="../slideLayouts/slideLayout97.xml"/><Relationship Id="rId9"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181.xml"/>
</Relationships>
</file>

<file path=ppt/slides/_rels/slide46.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9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93.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hyperlink" Target="https://github.com/ansible/workshops" TargetMode="External"/><Relationship Id="rId3" Type="http://schemas.openxmlformats.org/officeDocument/2006/relationships/hyperlink" Target="https://www.ansible.com/" TargetMode="External"/><Relationship Id="rId4" Type="http://schemas.openxmlformats.org/officeDocument/2006/relationships/hyperlink" Target="http://docs.ansible.com/" TargetMode="External"/><Relationship Id="rId5" Type="http://schemas.openxmlformats.org/officeDocument/2006/relationships/hyperlink" Target="https://docs.microsoft.com/en-us/azure/developer/ansible/" TargetMode="External"/><Relationship Id="rId6" Type="http://schemas.openxmlformats.org/officeDocument/2006/relationships/hyperlink" Target="http://redhatgov.io/" TargetMode="External"/><Relationship Id="rId7" Type="http://schemas.openxmlformats.org/officeDocument/2006/relationships/hyperlink" Target="https://learn.openshift.com" TargetMode="External"/><Relationship Id="rId8" Type="http://schemas.openxmlformats.org/officeDocument/2006/relationships/hyperlink" Target="http://lab.redhat.com" TargetMode="External"/><Relationship Id="rId9" Type="http://schemas.openxmlformats.org/officeDocument/2006/relationships/hyperlink" Target="https://www.ansible.com/resources/ebooks" TargetMode="External"/><Relationship Id="rId10" Type="http://schemas.openxmlformats.org/officeDocument/2006/relationships/hyperlink" Target="https://redhatdemos.com/" TargetMode="External"/><Relationship Id="rId11" Type="http://schemas.openxmlformats.org/officeDocument/2006/relationships/hyperlink" Target="https://github.com/ShaddGallegos/RHTI" TargetMode="External"/><Relationship Id="rId12" Type="http://schemas.openxmlformats.org/officeDocument/2006/relationships/slideLayout" Target="../slideLayouts/slideLayout193.xml"/><Relationship Id="rId1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slideLayout" Target="../slideLayouts/slideLayout49.xml"/><Relationship Id="rId10"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49.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49.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2" Type="http://schemas.openxmlformats.org/officeDocument/2006/relationships/slideLayout" Target="../slideLayouts/slideLayout61.xml"/><Relationship Id="rId1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728" name="Google Shape;919;p223" descr=""/>
          <p:cNvPicPr/>
          <p:nvPr/>
        </p:nvPicPr>
        <p:blipFill>
          <a:blip r:embed="rId2"/>
          <a:stretch/>
        </p:blipFill>
        <p:spPr>
          <a:xfrm>
            <a:off x="468360" y="379800"/>
            <a:ext cx="3635640" cy="1099440"/>
          </a:xfrm>
          <a:prstGeom prst="rect">
            <a:avLst/>
          </a:prstGeom>
          <a:ln>
            <a:noFill/>
          </a:ln>
        </p:spPr>
      </p:pic>
      <p:sp>
        <p:nvSpPr>
          <p:cNvPr id="729" name="CustomShape 1"/>
          <p:cNvSpPr/>
          <p:nvPr/>
        </p:nvSpPr>
        <p:spPr>
          <a:xfrm>
            <a:off x="468360" y="2248200"/>
            <a:ext cx="6309720" cy="520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4500" spc="-1" strike="noStrike">
                <a:solidFill>
                  <a:srgbClr val="000000"/>
                </a:solidFill>
                <a:latin typeface="Red Hat Display"/>
                <a:ea typeface="Red Hat Display"/>
              </a:rPr>
              <a:t>Automation for all</a:t>
            </a:r>
            <a:endParaRPr b="0" lang="en-US" sz="4500" spc="-1" strike="noStrike">
              <a:latin typeface="Arial"/>
            </a:endParaRPr>
          </a:p>
        </p:txBody>
      </p:sp>
      <p:sp>
        <p:nvSpPr>
          <p:cNvPr id="730" name="CustomShape 2"/>
          <p:cNvSpPr/>
          <p:nvPr/>
        </p:nvSpPr>
        <p:spPr>
          <a:xfrm>
            <a:off x="468360" y="3019320"/>
            <a:ext cx="6309720" cy="520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Red Hat Display"/>
                <a:ea typeface="Red Hat Display"/>
              </a:rPr>
              <a:t>Ansible technical introduction and overview</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CustomShape 1"/>
          <p:cNvSpPr/>
          <p:nvPr/>
        </p:nvSpPr>
        <p:spPr>
          <a:xfrm>
            <a:off x="246960" y="1188720"/>
            <a:ext cx="1387800" cy="3520080"/>
          </a:xfrm>
          <a:prstGeom prst="rect">
            <a:avLst/>
          </a:prstGeom>
          <a:solidFill>
            <a:srgbClr val="ffffff"/>
          </a:solidFill>
          <a:ln>
            <a:noFill/>
          </a:ln>
        </p:spPr>
        <p:style>
          <a:lnRef idx="0"/>
          <a:fillRef idx="0"/>
          <a:effectRef idx="0"/>
          <a:fontRef idx="minor"/>
        </p:style>
      </p:sp>
      <p:sp>
        <p:nvSpPr>
          <p:cNvPr id="859" name="CustomShape 2"/>
          <p:cNvSpPr/>
          <p:nvPr/>
        </p:nvSpPr>
        <p:spPr>
          <a:xfrm>
            <a:off x="1699200" y="1188720"/>
            <a:ext cx="1387800" cy="3520080"/>
          </a:xfrm>
          <a:prstGeom prst="rect">
            <a:avLst/>
          </a:prstGeom>
          <a:solidFill>
            <a:srgbClr val="ffffff"/>
          </a:solidFill>
          <a:ln>
            <a:noFill/>
          </a:ln>
        </p:spPr>
        <p:style>
          <a:lnRef idx="0"/>
          <a:fillRef idx="0"/>
          <a:effectRef idx="0"/>
          <a:fontRef idx="minor"/>
        </p:style>
      </p:sp>
      <p:sp>
        <p:nvSpPr>
          <p:cNvPr id="860" name="CustomShape 3"/>
          <p:cNvSpPr/>
          <p:nvPr/>
        </p:nvSpPr>
        <p:spPr>
          <a:xfrm>
            <a:off x="3149640" y="1188720"/>
            <a:ext cx="1387800" cy="3520080"/>
          </a:xfrm>
          <a:prstGeom prst="rect">
            <a:avLst/>
          </a:prstGeom>
          <a:solidFill>
            <a:srgbClr val="ffffff"/>
          </a:solidFill>
          <a:ln>
            <a:noFill/>
          </a:ln>
        </p:spPr>
        <p:style>
          <a:lnRef idx="0"/>
          <a:fillRef idx="0"/>
          <a:effectRef idx="0"/>
          <a:fontRef idx="minor"/>
        </p:style>
      </p:sp>
      <p:sp>
        <p:nvSpPr>
          <p:cNvPr id="861" name="CustomShape 4"/>
          <p:cNvSpPr/>
          <p:nvPr/>
        </p:nvSpPr>
        <p:spPr>
          <a:xfrm>
            <a:off x="4600800" y="1188720"/>
            <a:ext cx="1387800" cy="3520080"/>
          </a:xfrm>
          <a:prstGeom prst="rect">
            <a:avLst/>
          </a:prstGeom>
          <a:solidFill>
            <a:srgbClr val="ffffff"/>
          </a:solidFill>
          <a:ln>
            <a:noFill/>
          </a:ln>
        </p:spPr>
        <p:style>
          <a:lnRef idx="0"/>
          <a:fillRef idx="0"/>
          <a:effectRef idx="0"/>
          <a:fontRef idx="minor"/>
        </p:style>
      </p:sp>
      <p:sp>
        <p:nvSpPr>
          <p:cNvPr id="862" name="CustomShape 5"/>
          <p:cNvSpPr/>
          <p:nvPr/>
        </p:nvSpPr>
        <p:spPr>
          <a:xfrm>
            <a:off x="6060600" y="1188720"/>
            <a:ext cx="1387800" cy="3520080"/>
          </a:xfrm>
          <a:prstGeom prst="rect">
            <a:avLst/>
          </a:prstGeom>
          <a:solidFill>
            <a:srgbClr val="ffffff"/>
          </a:solidFill>
          <a:ln>
            <a:noFill/>
          </a:ln>
        </p:spPr>
        <p:style>
          <a:lnRef idx="0"/>
          <a:fillRef idx="0"/>
          <a:effectRef idx="0"/>
          <a:fontRef idx="minor"/>
        </p:style>
      </p:sp>
      <p:sp>
        <p:nvSpPr>
          <p:cNvPr id="863" name="CustomShape 6"/>
          <p:cNvSpPr/>
          <p:nvPr/>
        </p:nvSpPr>
        <p:spPr>
          <a:xfrm>
            <a:off x="7508520" y="1188720"/>
            <a:ext cx="1387800" cy="3520080"/>
          </a:xfrm>
          <a:prstGeom prst="rect">
            <a:avLst/>
          </a:prstGeom>
          <a:solidFill>
            <a:srgbClr val="ffffff"/>
          </a:solidFill>
          <a:ln>
            <a:noFill/>
          </a:ln>
        </p:spPr>
        <p:style>
          <a:lnRef idx="0"/>
          <a:fillRef idx="0"/>
          <a:effectRef idx="0"/>
          <a:fontRef idx="minor"/>
        </p:style>
      </p:sp>
      <p:sp>
        <p:nvSpPr>
          <p:cNvPr id="864" name="CustomShape 7"/>
          <p:cNvSpPr/>
          <p:nvPr/>
        </p:nvSpPr>
        <p:spPr>
          <a:xfrm>
            <a:off x="338400" y="1289880"/>
            <a:ext cx="1483200" cy="30276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Cloud</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865" name="CustomShape 8"/>
          <p:cNvSpPr/>
          <p:nvPr/>
        </p:nvSpPr>
        <p:spPr>
          <a:xfrm>
            <a:off x="1661760" y="1289880"/>
            <a:ext cx="1460520" cy="57348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100" spc="-1" strike="noStrike">
                <a:solidFill>
                  <a:srgbClr val="ee0000"/>
                </a:solidFill>
                <a:latin typeface="Red Hat Text"/>
                <a:ea typeface="Red Hat Text"/>
              </a:rPr>
              <a:t>Virt &amp; Container</a:t>
            </a:r>
            <a:endParaRPr b="0" lang="en-US" sz="1100" spc="-1" strike="noStrike">
              <a:latin typeface="Arial"/>
            </a:endParaRPr>
          </a:p>
        </p:txBody>
      </p:sp>
      <p:sp>
        <p:nvSpPr>
          <p:cNvPr id="866" name="CustomShape 9"/>
          <p:cNvSpPr/>
          <p:nvPr/>
        </p:nvSpPr>
        <p:spPr>
          <a:xfrm>
            <a:off x="3151800" y="1289880"/>
            <a:ext cx="1387800" cy="4172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Windows</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867" name="CustomShape 10"/>
          <p:cNvSpPr/>
          <p:nvPr/>
        </p:nvSpPr>
        <p:spPr>
          <a:xfrm>
            <a:off x="4601160" y="1289880"/>
            <a:ext cx="1225080" cy="4172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Network</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868" name="CustomShape 11"/>
          <p:cNvSpPr/>
          <p:nvPr/>
        </p:nvSpPr>
        <p:spPr>
          <a:xfrm>
            <a:off x="6047280" y="1289880"/>
            <a:ext cx="1387800" cy="36180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Security</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869" name="CustomShape 12"/>
          <p:cNvSpPr/>
          <p:nvPr/>
        </p:nvSpPr>
        <p:spPr>
          <a:xfrm>
            <a:off x="7508520" y="1289880"/>
            <a:ext cx="1387800" cy="46872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Monitoring</a:t>
            </a: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870" name="CustomShape 13"/>
          <p:cNvSpPr/>
          <p:nvPr/>
        </p:nvSpPr>
        <p:spPr>
          <a:xfrm>
            <a:off x="5760" y="274680"/>
            <a:ext cx="9143280" cy="709560"/>
          </a:xfrm>
          <a:prstGeom prst="rect">
            <a:avLst/>
          </a:prstGeom>
          <a:noFill/>
          <a:ln>
            <a:noFill/>
          </a:ln>
        </p:spPr>
        <p:style>
          <a:lnRef idx="0"/>
          <a:fillRef idx="0"/>
          <a:effectRef idx="0"/>
          <a:fontRef idx="minor"/>
        </p:style>
        <p:txBody>
          <a:bodyPr tIns="91440" bIns="91440">
            <a:noAutofit/>
          </a:bodyPr>
          <a:p>
            <a:pPr algn="ctr">
              <a:lnSpc>
                <a:spcPct val="110000"/>
              </a:lnSpc>
              <a:tabLst>
                <a:tab algn="l" pos="0"/>
              </a:tabLst>
            </a:pPr>
            <a:r>
              <a:rPr b="0" lang="en" sz="2000" spc="-1" strike="noStrike">
                <a:solidFill>
                  <a:srgbClr val="ee0000"/>
                </a:solidFill>
                <a:latin typeface="Red Hat Display"/>
                <a:ea typeface="Red Hat Display"/>
              </a:rPr>
              <a:t>Ansible automates technologies you use</a:t>
            </a:r>
            <a:br/>
            <a:r>
              <a:rPr b="0" lang="en" sz="1400" spc="-1" strike="noStrike">
                <a:solidFill>
                  <a:srgbClr val="222222"/>
                </a:solidFill>
                <a:latin typeface="Red Hat Display"/>
                <a:ea typeface="Red Hat Display"/>
              </a:rPr>
              <a:t>Time to automate is measured in minutes, 50+ certified platforms</a:t>
            </a:r>
            <a:endParaRPr b="0" lang="en-US" sz="1400" spc="-1" strike="noStrike">
              <a:latin typeface="Arial"/>
            </a:endParaRPr>
          </a:p>
        </p:txBody>
      </p:sp>
      <p:sp>
        <p:nvSpPr>
          <p:cNvPr id="871" name="CustomShape 14"/>
          <p:cNvSpPr/>
          <p:nvPr/>
        </p:nvSpPr>
        <p:spPr>
          <a:xfrm>
            <a:off x="401760" y="1548360"/>
            <a:ext cx="1160280" cy="216648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100" spc="-1" strike="noStrike">
                <a:solidFill>
                  <a:srgbClr val="555960"/>
                </a:solidFill>
                <a:latin typeface="Red Hat Text"/>
                <a:ea typeface="Red Hat Text"/>
              </a:rPr>
              <a:t>AWS</a:t>
            </a:r>
            <a:endParaRPr b="0" lang="en-US" sz="1100" spc="-1" strike="noStrike">
              <a:latin typeface="Arial"/>
            </a:endParaRPr>
          </a:p>
          <a:p>
            <a:pPr>
              <a:lnSpc>
                <a:spcPct val="115000"/>
              </a:lnSpc>
              <a:tabLst>
                <a:tab algn="l" pos="0"/>
              </a:tabLst>
            </a:pPr>
            <a:r>
              <a:rPr b="1" lang="en" sz="1100" spc="-1" strike="noStrike">
                <a:solidFill>
                  <a:srgbClr val="555960"/>
                </a:solidFill>
                <a:latin typeface="Red Hat Text"/>
                <a:ea typeface="Red Hat Text"/>
              </a:rPr>
              <a:t>Azure</a:t>
            </a:r>
            <a:endParaRPr b="0" lang="en-US" sz="1100" spc="-1" strike="noStrike">
              <a:latin typeface="Arial"/>
            </a:endParaRPr>
          </a:p>
          <a:p>
            <a:pPr>
              <a:lnSpc>
                <a:spcPct val="115000"/>
              </a:lnSpc>
              <a:tabLst>
                <a:tab algn="l" pos="0"/>
              </a:tabLst>
            </a:pPr>
            <a:r>
              <a:rPr b="0" lang="en" sz="1100" spc="-1" strike="noStrike">
                <a:solidFill>
                  <a:srgbClr val="555960"/>
                </a:solidFill>
                <a:latin typeface="Red Hat Text"/>
                <a:ea typeface="Red Hat Text"/>
              </a:rPr>
              <a:t>Digital Ocean</a:t>
            </a:r>
            <a:endParaRPr b="0" lang="en-US" sz="1100" spc="-1" strike="noStrike">
              <a:latin typeface="Arial"/>
            </a:endParaRPr>
          </a:p>
          <a:p>
            <a:pPr>
              <a:lnSpc>
                <a:spcPct val="115000"/>
              </a:lnSpc>
              <a:tabLst>
                <a:tab algn="l" pos="0"/>
              </a:tabLst>
            </a:pPr>
            <a:r>
              <a:rPr b="1" lang="en" sz="1100" spc="-1" strike="noStrike">
                <a:solidFill>
                  <a:srgbClr val="555960"/>
                </a:solidFill>
                <a:latin typeface="Red Hat Text"/>
                <a:ea typeface="Red Hat Text"/>
              </a:rPr>
              <a:t>Google</a:t>
            </a:r>
            <a:endParaRPr b="0" lang="en-US" sz="1100" spc="-1" strike="noStrike">
              <a:latin typeface="Arial"/>
            </a:endParaRPr>
          </a:p>
          <a:p>
            <a:pPr>
              <a:lnSpc>
                <a:spcPct val="115000"/>
              </a:lnSpc>
              <a:tabLst>
                <a:tab algn="l" pos="0"/>
              </a:tabLst>
            </a:pPr>
            <a:r>
              <a:rPr b="0" lang="en" sz="1100" spc="-1" strike="noStrike">
                <a:solidFill>
                  <a:srgbClr val="555960"/>
                </a:solidFill>
                <a:latin typeface="Red Hat Text"/>
                <a:ea typeface="Red Hat Text"/>
              </a:rPr>
              <a:t>OpenStack</a:t>
            </a:r>
            <a:endParaRPr b="0" lang="en-US" sz="1100" spc="-1" strike="noStrike">
              <a:latin typeface="Arial"/>
            </a:endParaRPr>
          </a:p>
          <a:p>
            <a:pPr>
              <a:lnSpc>
                <a:spcPct val="115000"/>
              </a:lnSpc>
              <a:tabLst>
                <a:tab algn="l" pos="0"/>
              </a:tabLst>
            </a:pPr>
            <a:r>
              <a:rPr b="0" lang="en" sz="1100" spc="-1" strike="noStrike">
                <a:solidFill>
                  <a:srgbClr val="555960"/>
                </a:solidFill>
                <a:latin typeface="Red Hat Text"/>
                <a:ea typeface="Red Hat Text"/>
              </a:rPr>
              <a:t>Rackspace</a:t>
            </a:r>
            <a:endParaRPr b="0" lang="en-US" sz="1100" spc="-1" strike="noStrike">
              <a:latin typeface="Arial"/>
            </a:endParaRPr>
          </a:p>
          <a:p>
            <a:pPr>
              <a:lnSpc>
                <a:spcPct val="115000"/>
              </a:lnSpc>
              <a:tabLst>
                <a:tab algn="l" pos="0"/>
              </a:tabLst>
            </a:pPr>
            <a:r>
              <a:rPr b="0" lang="en" sz="1100" spc="-1" strike="noStrike">
                <a:solidFill>
                  <a:srgbClr val="555960"/>
                </a:solidFill>
                <a:latin typeface="Red Hat Text"/>
                <a:ea typeface="Red Hat Text"/>
              </a:rPr>
              <a:t>+more</a:t>
            </a:r>
            <a:endParaRPr b="0" lang="en-US" sz="1100" spc="-1" strike="noStrike">
              <a:latin typeface="Arial"/>
            </a:endParaRPr>
          </a:p>
        </p:txBody>
      </p:sp>
      <p:sp>
        <p:nvSpPr>
          <p:cNvPr id="872" name="CustomShape 15"/>
          <p:cNvSpPr/>
          <p:nvPr/>
        </p:nvSpPr>
        <p:spPr>
          <a:xfrm>
            <a:off x="1689840" y="1593360"/>
            <a:ext cx="1370880" cy="22982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555960"/>
                </a:solidFill>
                <a:latin typeface="Red Hat Text"/>
                <a:ea typeface="Red Hat Text"/>
              </a:rPr>
              <a:t>Docker</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Kubernetes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OpenStack</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OpenShift</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VMware</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p:txBody>
      </p:sp>
      <p:sp>
        <p:nvSpPr>
          <p:cNvPr id="873" name="CustomShape 16"/>
          <p:cNvSpPr/>
          <p:nvPr/>
        </p:nvSpPr>
        <p:spPr>
          <a:xfrm>
            <a:off x="3160800" y="1593360"/>
            <a:ext cx="1366560" cy="255312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 sz="1200" spc="-1" strike="noStrike">
                <a:solidFill>
                  <a:srgbClr val="555960"/>
                </a:solidFill>
                <a:latin typeface="Red Hat Text"/>
                <a:ea typeface="Red Hat Text"/>
              </a:rPr>
              <a:t>ACLs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Files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Packages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IIS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Registry</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Shares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Services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Configs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Users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Domains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Updates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p:txBody>
      </p:sp>
      <p:sp>
        <p:nvSpPr>
          <p:cNvPr id="874" name="CustomShape 17"/>
          <p:cNvSpPr/>
          <p:nvPr/>
        </p:nvSpPr>
        <p:spPr>
          <a:xfrm>
            <a:off x="4617000" y="1593360"/>
            <a:ext cx="1366560" cy="265968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555960"/>
                </a:solidFill>
                <a:latin typeface="Red Hat Text"/>
                <a:ea typeface="Red Hat Text"/>
              </a:rPr>
              <a:t>Arista</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Aruba</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Bigswitch</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Cisco</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Ericsson</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F5</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FRR</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Juniper</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Meraki</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OpenvSwitch</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Ruckus</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VyOS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p:txBody>
      </p:sp>
      <p:sp>
        <p:nvSpPr>
          <p:cNvPr id="875" name="CustomShape 18"/>
          <p:cNvSpPr/>
          <p:nvPr/>
        </p:nvSpPr>
        <p:spPr>
          <a:xfrm>
            <a:off x="6053400" y="1548360"/>
            <a:ext cx="1388160" cy="255312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555960"/>
                </a:solidFill>
                <a:latin typeface="Red Hat Text"/>
                <a:ea typeface="Red Hat Text"/>
              </a:rPr>
              <a:t>Checkpoint</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Cisco</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CyberArk</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F5</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Fortinet</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Juniper</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IBM</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Palo Alto</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Snort</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p:txBody>
      </p:sp>
      <p:sp>
        <p:nvSpPr>
          <p:cNvPr id="876" name="CustomShape 19"/>
          <p:cNvSpPr/>
          <p:nvPr/>
        </p:nvSpPr>
        <p:spPr>
          <a:xfrm>
            <a:off x="7520760" y="1548360"/>
            <a:ext cx="1328760" cy="265968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555960"/>
                </a:solidFill>
                <a:latin typeface="Red Hat Text"/>
                <a:ea typeface="Red Hat Text"/>
              </a:rPr>
              <a:t>Dynatrace</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Datadog</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LogicMonitor</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New Relic</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Sensu</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a:p>
            <a:pPr>
              <a:lnSpc>
                <a:spcPct val="115000"/>
              </a:lnSpc>
              <a:tabLst>
                <a:tab algn="l" pos="0"/>
              </a:tabLst>
            </a:pPr>
            <a:endParaRPr b="0" lang="en-US" sz="1200" spc="-1" strike="noStrike">
              <a:latin typeface="Arial"/>
            </a:endParaRPr>
          </a:p>
          <a:p>
            <a:pPr>
              <a:lnSpc>
                <a:spcPct val="115000"/>
              </a:lnSpc>
              <a:tabLst>
                <a:tab algn="l" pos="0"/>
              </a:tabLst>
            </a:pPr>
            <a:r>
              <a:rPr b="1" lang="en" sz="1200" spc="-1" strike="noStrike">
                <a:solidFill>
                  <a:srgbClr val="ee0000"/>
                </a:solidFill>
                <a:latin typeface="Red Hat Text"/>
                <a:ea typeface="Red Hat Text"/>
              </a:rPr>
              <a:t>Devops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Jira</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GitHub</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Vagrant</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Jenkins</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Slack</a:t>
            </a:r>
            <a:endParaRPr b="0" lang="en-US" sz="1200" spc="-1" strike="noStrike">
              <a:latin typeface="Arial"/>
            </a:endParaRPr>
          </a:p>
          <a:p>
            <a:pPr>
              <a:lnSpc>
                <a:spcPct val="115000"/>
              </a:lnSpc>
              <a:tabLst>
                <a:tab algn="l" pos="0"/>
              </a:tabLst>
            </a:pPr>
            <a:r>
              <a:rPr b="0" lang="en" sz="1200" spc="-1" strike="noStrike">
                <a:solidFill>
                  <a:srgbClr val="555960"/>
                </a:solidFill>
                <a:latin typeface="Red Hat Text"/>
                <a:ea typeface="Red Hat Text"/>
              </a:rPr>
              <a:t>+more</a:t>
            </a:r>
            <a:endParaRPr b="0" lang="en-US" sz="1200" spc="-1" strike="noStrike">
              <a:latin typeface="Arial"/>
            </a:endParaRPr>
          </a:p>
          <a:p>
            <a:pPr>
              <a:lnSpc>
                <a:spcPct val="115000"/>
              </a:lnSpc>
              <a:tabLst>
                <a:tab algn="l" pos="0"/>
              </a:tabLst>
            </a:pPr>
            <a:endParaRPr b="0" lang="en-US" sz="1200" spc="-1" strike="noStrike">
              <a:latin typeface="Arial"/>
            </a:endParaRPr>
          </a:p>
          <a:p>
            <a:pPr>
              <a:lnSpc>
                <a:spcPct val="115000"/>
              </a:lnSpc>
              <a:tabLst>
                <a:tab algn="l" pos="0"/>
              </a:tabLst>
            </a:pPr>
            <a:endParaRPr b="0" lang="en-US" sz="1200" spc="-1" strike="noStrike">
              <a:latin typeface="Arial"/>
            </a:endParaRPr>
          </a:p>
          <a:p>
            <a:pPr>
              <a:lnSpc>
                <a:spcPct val="115000"/>
              </a:lnSpc>
              <a:tabLst>
                <a:tab algn="l" pos="0"/>
              </a:tabLst>
            </a:pPr>
            <a:endParaRPr b="0" lang="en-US" sz="1200" spc="-1" strike="noStrike">
              <a:latin typeface="Arial"/>
            </a:endParaRPr>
          </a:p>
        </p:txBody>
      </p:sp>
      <p:sp>
        <p:nvSpPr>
          <p:cNvPr id="877" name="CustomShape 20"/>
          <p:cNvSpPr/>
          <p:nvPr/>
        </p:nvSpPr>
        <p:spPr>
          <a:xfrm>
            <a:off x="1743480" y="3177720"/>
            <a:ext cx="1225080" cy="468720"/>
          </a:xfrm>
          <a:prstGeom prst="rect">
            <a:avLst/>
          </a:prstGeom>
          <a:noFill/>
          <a:ln>
            <a:noFill/>
          </a:ln>
        </p:spPr>
        <p:style>
          <a:lnRef idx="0"/>
          <a:fillRef idx="0"/>
          <a:effectRef idx="0"/>
          <a:fontRef idx="minor"/>
        </p:style>
        <p:txBody>
          <a:bodyPr lIns="45720" rIns="45720">
            <a:noAutofit/>
          </a:bodyPr>
          <a:p>
            <a:pPr>
              <a:lnSpc>
                <a:spcPct val="115000"/>
              </a:lnSpc>
              <a:tabLst>
                <a:tab algn="l" pos="0"/>
              </a:tabLst>
            </a:pPr>
            <a:r>
              <a:rPr b="1" lang="en" sz="1200" spc="-1" strike="noStrike">
                <a:solidFill>
                  <a:srgbClr val="ee0000"/>
                </a:solidFill>
                <a:latin typeface="Red Hat Text"/>
                <a:ea typeface="Red Hat Text"/>
              </a:rPr>
              <a:t>Storage</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EMC</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Netapp</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Hitachi</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IBM</a:t>
            </a:r>
            <a:endParaRPr b="0" lang="en-US" sz="1200" spc="-1" strike="noStrike">
              <a:latin typeface="Arial"/>
            </a:endParaRPr>
          </a:p>
          <a:p>
            <a:pPr>
              <a:lnSpc>
                <a:spcPct val="115000"/>
              </a:lnSpc>
              <a:tabLst>
                <a:tab algn="l" pos="0"/>
              </a:tabLst>
            </a:pPr>
            <a:r>
              <a:rPr b="1" lang="en" sz="1200" spc="-1" strike="noStrike">
                <a:solidFill>
                  <a:srgbClr val="666666"/>
                </a:solidFill>
                <a:latin typeface="Red Hat Text"/>
                <a:ea typeface="Red Hat Text"/>
              </a:rPr>
              <a:t>Infinidat</a:t>
            </a:r>
            <a:endParaRPr b="0" lang="en-US" sz="1200" spc="-1" strike="noStrike">
              <a:latin typeface="Arial"/>
            </a:endParaRPr>
          </a:p>
          <a:p>
            <a:pPr>
              <a:lnSpc>
                <a:spcPct val="115000"/>
              </a:lnSpc>
              <a:tabLst>
                <a:tab algn="l" pos="0"/>
              </a:tabLst>
            </a:pPr>
            <a:r>
              <a:rPr b="0" lang="en" sz="1200" spc="-1" strike="noStrike">
                <a:solidFill>
                  <a:srgbClr val="666666"/>
                </a:solidFill>
                <a:latin typeface="Red Hat Text"/>
                <a:ea typeface="Red Hat Text"/>
              </a:rPr>
              <a:t>+more</a:t>
            </a:r>
            <a:endParaRPr b="0" lang="en-US" sz="1200" spc="-1" strike="noStrike">
              <a:latin typeface="Arial"/>
            </a:endParaRPr>
          </a:p>
        </p:txBody>
      </p:sp>
      <p:sp>
        <p:nvSpPr>
          <p:cNvPr id="878" name="CustomShape 21"/>
          <p:cNvSpPr/>
          <p:nvPr/>
        </p:nvSpPr>
        <p:spPr>
          <a:xfrm>
            <a:off x="375840" y="2981880"/>
            <a:ext cx="1225080" cy="302760"/>
          </a:xfrm>
          <a:prstGeom prst="rect">
            <a:avLst/>
          </a:prstGeom>
          <a:noFill/>
          <a:ln>
            <a:noFill/>
          </a:ln>
        </p:spPr>
        <p:style>
          <a:lnRef idx="0"/>
          <a:fillRef idx="0"/>
          <a:effectRef idx="0"/>
          <a:fontRef idx="minor"/>
        </p:style>
        <p:txBody>
          <a:bodyPr lIns="45720" rIns="45720">
            <a:noAutofit/>
          </a:bodyPr>
          <a:p>
            <a:pPr>
              <a:lnSpc>
                <a:spcPct val="115000"/>
              </a:lnSpc>
              <a:tabLst>
                <a:tab algn="l" pos="0"/>
              </a:tabLst>
            </a:pPr>
            <a:r>
              <a:rPr b="1" lang="en" sz="1100" spc="-1" strike="noStrike">
                <a:solidFill>
                  <a:srgbClr val="ee0000"/>
                </a:solidFill>
                <a:latin typeface="Red Hat Text"/>
                <a:ea typeface="Red Hat Text"/>
              </a:rPr>
              <a:t>Red Hat Products</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RHEL</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OpenShift</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Satellite</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Insights</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PAM/DM</a:t>
            </a:r>
            <a:endParaRPr b="0" lang="en-US" sz="1100" spc="-1" strike="noStrike">
              <a:latin typeface="Arial"/>
            </a:endParaRPr>
          </a:p>
          <a:p>
            <a:pPr>
              <a:lnSpc>
                <a:spcPct val="115000"/>
              </a:lnSpc>
              <a:tabLst>
                <a:tab algn="l" pos="0"/>
              </a:tabLst>
            </a:pPr>
            <a:r>
              <a:rPr b="1" lang="en" sz="1100" spc="-1" strike="noStrike">
                <a:solidFill>
                  <a:srgbClr val="434343"/>
                </a:solidFill>
                <a:latin typeface="Red Hat Text"/>
                <a:ea typeface="Red Hat Text"/>
              </a:rPr>
              <a:t>JBoss EAP</a:t>
            </a:r>
            <a:endParaRPr b="0" lang="en-US" sz="1100" spc="-1" strike="noStrike">
              <a:latin typeface="Arial"/>
            </a:endParaRPr>
          </a:p>
          <a:p>
            <a:pPr>
              <a:lnSpc>
                <a:spcPct val="115000"/>
              </a:lnSpc>
              <a:tabLst>
                <a:tab algn="l" pos="0"/>
              </a:tabLst>
            </a:pPr>
            <a:r>
              <a:rPr b="0" lang="en" sz="1100" spc="-1" strike="noStrike">
                <a:solidFill>
                  <a:srgbClr val="434343"/>
                </a:solidFill>
                <a:latin typeface="Red Hat Text"/>
                <a:ea typeface="Red Hat Text"/>
              </a:rPr>
              <a:t>+more</a:t>
            </a:r>
            <a:endParaRPr b="0" lang="en-US" sz="1100" spc="-1" strike="noStrike">
              <a:latin typeface="Arial"/>
            </a:endParaRPr>
          </a:p>
        </p:txBody>
      </p:sp>
      <p:sp>
        <p:nvSpPr>
          <p:cNvPr id="879" name="CustomShape 22"/>
          <p:cNvSpPr/>
          <p:nvPr/>
        </p:nvSpPr>
        <p:spPr>
          <a:xfrm>
            <a:off x="6051960" y="3715560"/>
            <a:ext cx="1388160" cy="36180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 sz="1200" spc="-1" strike="noStrike">
                <a:solidFill>
                  <a:srgbClr val="ee0000"/>
                </a:solidFill>
                <a:latin typeface="Red Hat Text"/>
                <a:ea typeface="Red Hat Text"/>
              </a:rPr>
              <a:t>Systems</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IBM (Z,P,I)</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Dell</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Cisco</a:t>
            </a:r>
            <a:endParaRPr b="0" lang="en-US" sz="1200" spc="-1" strike="noStrike">
              <a:latin typeface="Arial"/>
            </a:endParaRPr>
          </a:p>
          <a:p>
            <a:pPr>
              <a:lnSpc>
                <a:spcPct val="115000"/>
              </a:lnSpc>
              <a:tabLst>
                <a:tab algn="l" pos="0"/>
              </a:tabLst>
            </a:pPr>
            <a:r>
              <a:rPr b="1" lang="en" sz="1200" spc="-1" strike="noStrike">
                <a:solidFill>
                  <a:srgbClr val="555960"/>
                </a:solidFill>
                <a:latin typeface="Red Hat Text"/>
                <a:ea typeface="Red Hat Text"/>
              </a:rPr>
              <a:t>HP</a:t>
            </a:r>
            <a:endParaRPr b="0" lang="en-US" sz="1200" spc="-1" strike="noStrike">
              <a:latin typeface="Arial"/>
            </a:endParaRPr>
          </a:p>
          <a:p>
            <a:pPr>
              <a:lnSpc>
                <a:spcPct val="115000"/>
              </a:lnSpc>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CustomShape 1"/>
          <p:cNvSpPr/>
          <p:nvPr/>
        </p:nvSpPr>
        <p:spPr>
          <a:xfrm>
            <a:off x="1958400" y="392040"/>
            <a:ext cx="5226480" cy="4344120"/>
          </a:xfrm>
          <a:prstGeom prst="rect">
            <a:avLst/>
          </a:prstGeom>
          <a:solidFill>
            <a:srgbClr val="f3f3f3"/>
          </a:solidFill>
          <a:ln w="9360">
            <a:solidFill>
              <a:srgbClr val="999999"/>
            </a:solidFill>
            <a:round/>
          </a:ln>
        </p:spPr>
        <p:style>
          <a:lnRef idx="0"/>
          <a:fillRef idx="0"/>
          <a:effectRef idx="0"/>
          <a:fontRef idx="minor"/>
        </p:style>
        <p:txBody>
          <a:bodyPr tIns="91440" bIns="91440" anchor="ctr">
            <a:noAutofit/>
          </a:bodyPr>
          <a:p>
            <a:pPr>
              <a:lnSpc>
                <a:spcPct val="100000"/>
              </a:lnSpc>
              <a:tabLst>
                <a:tab algn="l" pos="0"/>
              </a:tabLst>
            </a:pP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a:t>
            </a:r>
            <a:r>
              <a:rPr b="1" lang="en" sz="1300" spc="-1" strike="noStrike">
                <a:solidFill>
                  <a:srgbClr val="9a0203"/>
                </a:solidFill>
                <a:latin typeface="Courier New"/>
                <a:ea typeface="Courier New"/>
              </a:rPr>
              <a:t>Linux install and start apache</a:t>
            </a:r>
            <a:endParaRPr b="0" lang="en-US" sz="1300" spc="-1" strike="noStrike">
              <a:latin typeface="Arial"/>
            </a:endParaRPr>
          </a:p>
          <a:p>
            <a:pPr>
              <a:lnSpc>
                <a:spcPct val="100000"/>
              </a:lnSpc>
              <a:tabLst>
                <a:tab algn="l" pos="0"/>
              </a:tabLst>
            </a:pPr>
            <a:r>
              <a:rPr b="1" lang="en" sz="1300" spc="-1" strike="noStrike">
                <a:solidFill>
                  <a:srgbClr val="1562b7"/>
                </a:solidFill>
                <a:latin typeface="Courier New"/>
                <a:ea typeface="Courier New"/>
              </a:rPr>
              <a:t>  </a:t>
            </a:r>
            <a:r>
              <a:rPr b="1" lang="en" sz="1300" spc="-1" strike="noStrike">
                <a:solidFill>
                  <a:srgbClr val="1562b7"/>
                </a:solidFill>
                <a:latin typeface="Courier New"/>
                <a:ea typeface="Courier New"/>
              </a:rPr>
              <a:t>hosts</a:t>
            </a:r>
            <a:r>
              <a:rPr b="0" lang="en" sz="1300" spc="-1" strike="noStrike">
                <a:solidFill>
                  <a:srgbClr val="000000"/>
                </a:solidFill>
                <a:latin typeface="Courier New"/>
                <a:ea typeface="Courier New"/>
              </a:rPr>
              <a:t>: web</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become</a:t>
            </a:r>
            <a:r>
              <a:rPr b="0" lang="en" sz="1300" spc="-1" strike="noStrike">
                <a:solidFill>
                  <a:srgbClr val="000000"/>
                </a:solidFill>
                <a:latin typeface="Courier New"/>
                <a:ea typeface="Courier New"/>
              </a:rPr>
              <a:t>: yes</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tasks</a:t>
            </a: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a:t>
            </a:r>
            <a:r>
              <a:rPr b="1" lang="en" sz="1300" spc="-1" strike="noStrike">
                <a:solidFill>
                  <a:srgbClr val="9a0203"/>
                </a:solidFill>
                <a:latin typeface="Courier New"/>
                <a:ea typeface="Courier New"/>
              </a:rPr>
              <a:t>httpd package is present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yum</a:t>
            </a: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httpd</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state</a:t>
            </a:r>
            <a:r>
              <a:rPr b="0" lang="en" sz="1300" spc="-1" strike="noStrike">
                <a:solidFill>
                  <a:srgbClr val="000000"/>
                </a:solidFill>
                <a:latin typeface="Courier New"/>
                <a:ea typeface="Courier New"/>
              </a:rPr>
              <a:t>: latest</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a:t>
            </a:r>
            <a:r>
              <a:rPr b="1" lang="en" sz="1300" spc="-1" strike="noStrike">
                <a:solidFill>
                  <a:srgbClr val="9a0203"/>
                </a:solidFill>
                <a:latin typeface="Courier New"/>
                <a:ea typeface="Courier New"/>
              </a:rPr>
              <a:t>latest index.html file is present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template</a:t>
            </a: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src</a:t>
            </a:r>
            <a:r>
              <a:rPr b="0" lang="en" sz="1300" spc="-1" strike="noStrike">
                <a:solidFill>
                  <a:srgbClr val="000000"/>
                </a:solidFill>
                <a:latin typeface="Courier New"/>
                <a:ea typeface="Courier New"/>
              </a:rPr>
              <a:t>: files/index.html</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dest</a:t>
            </a:r>
            <a:r>
              <a:rPr b="0" lang="en" sz="1300" spc="-1" strike="noStrike">
                <a:solidFill>
                  <a:srgbClr val="000000"/>
                </a:solidFill>
                <a:latin typeface="Courier New"/>
                <a:ea typeface="Courier New"/>
              </a:rPr>
              <a:t>: /var/www/html/</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a:t>
            </a:r>
            <a:r>
              <a:rPr b="1" lang="en" sz="1300" spc="-1" strike="noStrike">
                <a:solidFill>
                  <a:srgbClr val="9a0203"/>
                </a:solidFill>
                <a:latin typeface="Courier New"/>
                <a:ea typeface="Courier New"/>
              </a:rPr>
              <a:t>httpd is started</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service</a:t>
            </a:r>
            <a:r>
              <a:rPr b="0" lang="en" sz="1300" spc="-1" strike="noStrike">
                <a:solidFill>
                  <a:srgbClr val="000000"/>
                </a:solidFill>
                <a:latin typeface="Courier New"/>
                <a:ea typeface="Courier New"/>
              </a:rPr>
              <a:t>:</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name</a:t>
            </a:r>
            <a:r>
              <a:rPr b="0" lang="en" sz="1300" spc="-1" strike="noStrike">
                <a:solidFill>
                  <a:srgbClr val="000000"/>
                </a:solidFill>
                <a:latin typeface="Courier New"/>
                <a:ea typeface="Courier New"/>
              </a:rPr>
              <a:t>: httpd</a:t>
            </a:r>
            <a:endParaRPr b="0" lang="en-US" sz="1300" spc="-1" strike="noStrike">
              <a:latin typeface="Arial"/>
            </a:endParaRPr>
          </a:p>
          <a:p>
            <a:pPr>
              <a:lnSpc>
                <a:spcPct val="100000"/>
              </a:lnSpc>
              <a:tabLst>
                <a:tab algn="l" pos="0"/>
              </a:tabLst>
            </a:pPr>
            <a:r>
              <a:rPr b="0" lang="en" sz="1300" spc="-1" strike="noStrike">
                <a:solidFill>
                  <a:srgbClr val="000000"/>
                </a:solidFill>
                <a:latin typeface="Courier New"/>
                <a:ea typeface="Courier New"/>
              </a:rPr>
              <a:t>        </a:t>
            </a:r>
            <a:r>
              <a:rPr b="1" lang="en" sz="1300" spc="-1" strike="noStrike">
                <a:solidFill>
                  <a:srgbClr val="1678c4"/>
                </a:solidFill>
                <a:latin typeface="Courier New"/>
                <a:ea typeface="Courier New"/>
              </a:rPr>
              <a:t>state</a:t>
            </a:r>
            <a:r>
              <a:rPr b="0" lang="en" sz="1300" spc="-1" strike="noStrike">
                <a:solidFill>
                  <a:srgbClr val="000000"/>
                </a:solidFill>
                <a:latin typeface="Courier New"/>
                <a:ea typeface="Courier New"/>
              </a:rPr>
              <a:t>: started</a:t>
            </a:r>
            <a:endParaRPr b="0" lang="en-US" sz="1300" spc="-1" strike="noStrike">
              <a:latin typeface="Arial"/>
            </a:endParaRPr>
          </a:p>
          <a:p>
            <a:pPr>
              <a:lnSpc>
                <a:spcPct val="100000"/>
              </a:lnSpc>
              <a:tabLst>
                <a:tab algn="l" pos="0"/>
              </a:tabLst>
            </a:pP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1" name="Google Shape;1116;p234" descr=""/>
          <p:cNvPicPr/>
          <p:nvPr/>
        </p:nvPicPr>
        <p:blipFill>
          <a:blip r:embed="rId1"/>
          <a:stretch/>
        </p:blipFill>
        <p:spPr>
          <a:xfrm>
            <a:off x="1586880" y="402840"/>
            <a:ext cx="5969520" cy="43369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CustomShape 1"/>
          <p:cNvSpPr/>
          <p:nvPr/>
        </p:nvSpPr>
        <p:spPr>
          <a:xfrm>
            <a:off x="384480" y="1981080"/>
            <a:ext cx="7766280" cy="1852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1800" spc="-1" strike="noStrike">
                <a:solidFill>
                  <a:srgbClr val="000000"/>
                </a:solidFill>
                <a:latin typeface="Red Hat Display"/>
                <a:ea typeface="Red Hat Display"/>
              </a:rPr>
              <a:t>Red Hat Ansible Tower:</a:t>
            </a:r>
            <a:endParaRPr b="0" lang="en-US" sz="1800" spc="-1" strike="noStrike">
              <a:latin typeface="Arial"/>
            </a:endParaRPr>
          </a:p>
          <a:p>
            <a:pPr>
              <a:lnSpc>
                <a:spcPct val="100000"/>
              </a:lnSpc>
              <a:tabLst>
                <a:tab algn="l" pos="0"/>
              </a:tabLst>
            </a:pPr>
            <a:r>
              <a:rPr b="0" lang="en" sz="3600" spc="-1" strike="noStrike">
                <a:solidFill>
                  <a:srgbClr val="000000"/>
                </a:solidFill>
                <a:latin typeface="Red Hat Display"/>
                <a:ea typeface="Red Hat Display"/>
              </a:rPr>
              <a:t>Operate and </a:t>
            </a:r>
            <a:br/>
            <a:r>
              <a:rPr b="0" lang="en" sz="3600" spc="-1" strike="noStrike">
                <a:solidFill>
                  <a:srgbClr val="000000"/>
                </a:solidFill>
                <a:latin typeface="Red Hat Display"/>
                <a:ea typeface="Red Hat Display"/>
              </a:rPr>
              <a:t>control at scale</a:t>
            </a:r>
            <a:endParaRPr b="0" lang="en-US" sz="3600" spc="-1" strike="noStrike">
              <a:latin typeface="Arial"/>
            </a:endParaRPr>
          </a:p>
          <a:p>
            <a:pPr>
              <a:lnSpc>
                <a:spcPct val="100000"/>
              </a:lnSpc>
              <a:tabLst>
                <a:tab algn="l" pos="0"/>
              </a:tabLst>
            </a:pPr>
            <a:endParaRPr b="0" lang="en-US" sz="3600" spc="-1" strike="noStrike">
              <a:latin typeface="Arial"/>
            </a:endParaRPr>
          </a:p>
          <a:p>
            <a:pPr>
              <a:lnSpc>
                <a:spcPct val="100000"/>
              </a:lnSpc>
              <a:tabLst>
                <a:tab algn="l" pos="0"/>
              </a:tabLst>
            </a:pPr>
            <a:endParaRPr b="0" lang="en-US" sz="3600" spc="-1" strike="noStrike">
              <a:latin typeface="Arial"/>
            </a:endParaRPr>
          </a:p>
          <a:p>
            <a:pPr>
              <a:lnSpc>
                <a:spcPct val="100000"/>
              </a:lnSpc>
              <a:tabLst>
                <a:tab algn="l" pos="0"/>
              </a:tabLst>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sp>
        <p:nvSpPr>
          <p:cNvPr id="883" name="CustomShape 1"/>
          <p:cNvSpPr/>
          <p:nvPr/>
        </p:nvSpPr>
        <p:spPr>
          <a:xfrm>
            <a:off x="389520" y="1045080"/>
            <a:ext cx="4104720" cy="3333960"/>
          </a:xfrm>
          <a:prstGeom prst="rect">
            <a:avLst/>
          </a:prstGeom>
          <a:noFill/>
          <a:ln>
            <a:noFill/>
          </a:ln>
        </p:spPr>
        <p:style>
          <a:lnRef idx="0"/>
          <a:fillRef idx="0"/>
          <a:effectRef idx="0"/>
          <a:fontRef idx="minor"/>
        </p:style>
        <p:txBody>
          <a:bodyPr>
            <a:noAutofit/>
          </a:bodyPr>
          <a:p>
            <a:pPr>
              <a:lnSpc>
                <a:spcPct val="100000"/>
              </a:lnSpc>
              <a:tabLst>
                <a:tab algn="l" pos="0"/>
              </a:tabLst>
            </a:pPr>
            <a:br/>
            <a:r>
              <a:rPr b="0" lang="en" sz="1400" spc="-1" strike="noStrike">
                <a:solidFill>
                  <a:srgbClr val="666666"/>
                </a:solidFill>
                <a:latin typeface="Red Hat Display"/>
                <a:ea typeface="Red Hat Display"/>
              </a:rPr>
              <a:t>Ansible Tower is a UI and RESTful API allowing you to scale IT automation, manage complex deployments and speed productivity.</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 sz="1400" spc="-1" strike="noStrike">
                <a:solidFill>
                  <a:srgbClr val="666666"/>
                </a:solidFill>
                <a:latin typeface="Red Hat Display"/>
                <a:ea typeface="Red Hat Display"/>
              </a:rPr>
              <a:t>• </a:t>
            </a:r>
            <a:r>
              <a:rPr b="0" lang="en" sz="1400" spc="-1" strike="noStrike">
                <a:solidFill>
                  <a:srgbClr val="666666"/>
                </a:solidFill>
                <a:latin typeface="Red Hat Display"/>
                <a:ea typeface="Red Hat Display"/>
              </a:rPr>
              <a:t>Role-based access control</a:t>
            </a:r>
            <a:br/>
            <a:endParaRPr b="0" lang="en-US" sz="1400" spc="-1" strike="noStrike">
              <a:latin typeface="Arial"/>
            </a:endParaRPr>
          </a:p>
          <a:p>
            <a:pPr>
              <a:lnSpc>
                <a:spcPct val="100000"/>
              </a:lnSpc>
              <a:spcBef>
                <a:spcPts val="300"/>
              </a:spcBef>
              <a:tabLst>
                <a:tab algn="l" pos="0"/>
              </a:tabLst>
            </a:pPr>
            <a:r>
              <a:rPr b="0" lang="en" sz="1400" spc="-1" strike="noStrike">
                <a:solidFill>
                  <a:srgbClr val="666666"/>
                </a:solidFill>
                <a:latin typeface="Red Hat Display"/>
                <a:ea typeface="Red Hat Display"/>
              </a:rPr>
              <a:t>• </a:t>
            </a:r>
            <a:r>
              <a:rPr b="0" lang="en" sz="1400" spc="-1" strike="noStrike">
                <a:solidFill>
                  <a:srgbClr val="666666"/>
                </a:solidFill>
                <a:latin typeface="Red Hat Display"/>
                <a:ea typeface="Red Hat Display"/>
              </a:rPr>
              <a:t>Deploy entire applications with </a:t>
            </a:r>
            <a:br/>
            <a:r>
              <a:rPr b="0" lang="en" sz="1400" spc="-1" strike="noStrike">
                <a:solidFill>
                  <a:srgbClr val="666666"/>
                </a:solidFill>
                <a:latin typeface="Red Hat Display"/>
                <a:ea typeface="Red Hat Display"/>
              </a:rPr>
              <a:t>  push-button deployment access</a:t>
            </a:r>
            <a:br/>
            <a:endParaRPr b="0" lang="en-US" sz="1400" spc="-1" strike="noStrike">
              <a:latin typeface="Arial"/>
            </a:endParaRPr>
          </a:p>
          <a:p>
            <a:pPr>
              <a:lnSpc>
                <a:spcPct val="100000"/>
              </a:lnSpc>
              <a:spcBef>
                <a:spcPts val="300"/>
              </a:spcBef>
              <a:tabLst>
                <a:tab algn="l" pos="0"/>
              </a:tabLst>
            </a:pPr>
            <a:r>
              <a:rPr b="0" lang="en" sz="1400" spc="-1" strike="noStrike">
                <a:solidFill>
                  <a:srgbClr val="666666"/>
                </a:solidFill>
                <a:latin typeface="Red Hat Display"/>
                <a:ea typeface="Red Hat Display"/>
              </a:rPr>
              <a:t>• </a:t>
            </a:r>
            <a:r>
              <a:rPr b="0" lang="en" sz="1400" spc="-1" strike="noStrike">
                <a:solidFill>
                  <a:srgbClr val="666666"/>
                </a:solidFill>
                <a:latin typeface="Red Hat Display"/>
                <a:ea typeface="Red Hat Display"/>
              </a:rPr>
              <a:t>All automations are centrally logged</a:t>
            </a:r>
            <a:endParaRPr b="0" lang="en-US" sz="1400" spc="-1" strike="noStrike">
              <a:latin typeface="Arial"/>
            </a:endParaRPr>
          </a:p>
          <a:p>
            <a:pPr>
              <a:lnSpc>
                <a:spcPct val="100000"/>
              </a:lnSpc>
              <a:spcBef>
                <a:spcPts val="300"/>
              </a:spcBef>
              <a:tabLst>
                <a:tab algn="l" pos="0"/>
              </a:tabLst>
            </a:pPr>
            <a:endParaRPr b="0" lang="en-US" sz="1400" spc="-1" strike="noStrike">
              <a:latin typeface="Arial"/>
            </a:endParaRPr>
          </a:p>
          <a:p>
            <a:pPr>
              <a:lnSpc>
                <a:spcPct val="100000"/>
              </a:lnSpc>
              <a:spcBef>
                <a:spcPts val="300"/>
              </a:spcBef>
              <a:tabLst>
                <a:tab algn="l" pos="0"/>
              </a:tabLst>
            </a:pPr>
            <a:r>
              <a:rPr b="0" lang="en" sz="1400" spc="-1" strike="noStrike">
                <a:solidFill>
                  <a:srgbClr val="666666"/>
                </a:solidFill>
                <a:latin typeface="Red Hat Display"/>
                <a:ea typeface="Red Hat Display"/>
              </a:rPr>
              <a:t>• </a:t>
            </a:r>
            <a:r>
              <a:rPr b="0" lang="en" sz="1400" spc="-1" strike="noStrike">
                <a:solidFill>
                  <a:srgbClr val="666666"/>
                </a:solidFill>
                <a:latin typeface="Red Hat Display"/>
                <a:ea typeface="Red Hat Display"/>
              </a:rPr>
              <a:t>Powerful workflows match your IT processes</a:t>
            </a:r>
            <a:endParaRPr b="0" lang="en-US" sz="1400" spc="-1" strike="noStrike">
              <a:latin typeface="Arial"/>
            </a:endParaRPr>
          </a:p>
        </p:txBody>
      </p:sp>
      <p:sp>
        <p:nvSpPr>
          <p:cNvPr id="884" name="CustomShape 2"/>
          <p:cNvSpPr/>
          <p:nvPr/>
        </p:nvSpPr>
        <p:spPr>
          <a:xfrm>
            <a:off x="305280" y="355680"/>
            <a:ext cx="6885000" cy="61920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ee0000"/>
                </a:solidFill>
                <a:latin typeface="Red Hat Display"/>
                <a:ea typeface="Red Hat Display"/>
              </a:rPr>
              <a:t>What is Ansible Tower?</a:t>
            </a:r>
            <a:endParaRPr b="0" lang="en-US" sz="2800" spc="-1" strike="noStrike">
              <a:latin typeface="Arial"/>
            </a:endParaRPr>
          </a:p>
        </p:txBody>
      </p:sp>
      <p:pic>
        <p:nvPicPr>
          <p:cNvPr id="885" name="Google Shape;1128;p236" descr=""/>
          <p:cNvPicPr/>
          <p:nvPr/>
        </p:nvPicPr>
        <p:blipFill>
          <a:blip r:embed="rId1"/>
          <a:srcRect l="3152" t="0" r="20552" b="0"/>
          <a:stretch/>
        </p:blipFill>
        <p:spPr>
          <a:xfrm>
            <a:off x="4163760" y="713880"/>
            <a:ext cx="4979520" cy="3850560"/>
          </a:xfrm>
          <a:prstGeom prst="rect">
            <a:avLst/>
          </a:prstGeom>
          <a:ln>
            <a:noFill/>
          </a:ln>
        </p:spPr>
      </p:pic>
      <p:pic>
        <p:nvPicPr>
          <p:cNvPr id="886" name="Google Shape;1129;p236" descr=""/>
          <p:cNvPicPr/>
          <p:nvPr/>
        </p:nvPicPr>
        <p:blipFill>
          <a:blip r:embed="rId2"/>
          <a:srcRect l="-13188" t="-47703" r="-9484" b="-37713"/>
          <a:stretch/>
        </p:blipFill>
        <p:spPr>
          <a:xfrm>
            <a:off x="807768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CustomShape 1"/>
          <p:cNvSpPr/>
          <p:nvPr/>
        </p:nvSpPr>
        <p:spPr>
          <a:xfrm>
            <a:off x="3034080" y="2101320"/>
            <a:ext cx="3103920" cy="2589120"/>
          </a:xfrm>
          <a:prstGeom prst="roundRect">
            <a:avLst>
              <a:gd name="adj" fmla="val 16667"/>
            </a:avLst>
          </a:prstGeom>
          <a:solidFill>
            <a:srgbClr val="efefef"/>
          </a:solidFill>
          <a:ln w="19080">
            <a:solidFill>
              <a:srgbClr val="b7b7b7"/>
            </a:solidFill>
            <a:prstDash val="dash"/>
            <a:round/>
          </a:ln>
        </p:spPr>
        <p:style>
          <a:lnRef idx="0"/>
          <a:fillRef idx="0"/>
          <a:effectRef idx="0"/>
          <a:fontRef idx="minor"/>
        </p:style>
      </p:sp>
      <p:pic>
        <p:nvPicPr>
          <p:cNvPr id="888" name="Google Shape;1136;p237" descr=""/>
          <p:cNvPicPr/>
          <p:nvPr/>
        </p:nvPicPr>
        <p:blipFill>
          <a:blip r:embed="rId1"/>
          <a:stretch/>
        </p:blipFill>
        <p:spPr>
          <a:xfrm>
            <a:off x="4342320" y="1274040"/>
            <a:ext cx="458640" cy="458640"/>
          </a:xfrm>
          <a:prstGeom prst="rect">
            <a:avLst/>
          </a:prstGeom>
          <a:ln>
            <a:noFill/>
          </a:ln>
        </p:spPr>
      </p:pic>
      <p:pic>
        <p:nvPicPr>
          <p:cNvPr id="889" name="Google Shape;1137;p237" descr="Image result for vmware logo png"/>
          <p:cNvPicPr/>
          <p:nvPr/>
        </p:nvPicPr>
        <p:blipFill>
          <a:blip r:embed="rId2"/>
          <a:stretch/>
        </p:blipFill>
        <p:spPr>
          <a:xfrm>
            <a:off x="7266960" y="2924640"/>
            <a:ext cx="1220400" cy="197640"/>
          </a:xfrm>
          <a:prstGeom prst="rect">
            <a:avLst/>
          </a:prstGeom>
          <a:ln>
            <a:noFill/>
          </a:ln>
        </p:spPr>
      </p:pic>
      <p:pic>
        <p:nvPicPr>
          <p:cNvPr id="890" name="Google Shape;1138;p237" descr=""/>
          <p:cNvPicPr/>
          <p:nvPr/>
        </p:nvPicPr>
        <p:blipFill>
          <a:blip r:embed="rId3"/>
          <a:srcRect l="-51380" t="-17411" r="-51359" b="-17391"/>
          <a:stretch/>
        </p:blipFill>
        <p:spPr>
          <a:xfrm>
            <a:off x="6983280" y="3459600"/>
            <a:ext cx="1281240" cy="511200"/>
          </a:xfrm>
          <a:prstGeom prst="rect">
            <a:avLst/>
          </a:prstGeom>
          <a:ln>
            <a:noFill/>
          </a:ln>
        </p:spPr>
      </p:pic>
      <p:pic>
        <p:nvPicPr>
          <p:cNvPr id="891" name="Google Shape;1139;p237" descr="Image result for jfrog artifactory logo png"/>
          <p:cNvPicPr/>
          <p:nvPr/>
        </p:nvPicPr>
        <p:blipFill>
          <a:blip r:embed="rId4"/>
          <a:stretch/>
        </p:blipFill>
        <p:spPr>
          <a:xfrm>
            <a:off x="686880" y="2988720"/>
            <a:ext cx="1018440" cy="632520"/>
          </a:xfrm>
          <a:prstGeom prst="rect">
            <a:avLst/>
          </a:prstGeom>
          <a:ln>
            <a:noFill/>
          </a:ln>
        </p:spPr>
      </p:pic>
      <p:pic>
        <p:nvPicPr>
          <p:cNvPr id="892" name="Google Shape;1140;p237" descr="Image result for github logo transparent"/>
          <p:cNvPicPr/>
          <p:nvPr/>
        </p:nvPicPr>
        <p:blipFill>
          <a:blip r:embed="rId5"/>
          <a:stretch/>
        </p:blipFill>
        <p:spPr>
          <a:xfrm>
            <a:off x="814320" y="1044360"/>
            <a:ext cx="1220400" cy="459720"/>
          </a:xfrm>
          <a:prstGeom prst="rect">
            <a:avLst/>
          </a:prstGeom>
          <a:ln>
            <a:noFill/>
          </a:ln>
        </p:spPr>
      </p:pic>
      <p:pic>
        <p:nvPicPr>
          <p:cNvPr id="893" name="Google Shape;1141;p237" descr=""/>
          <p:cNvPicPr/>
          <p:nvPr/>
        </p:nvPicPr>
        <p:blipFill>
          <a:blip r:embed="rId6"/>
          <a:stretch/>
        </p:blipFill>
        <p:spPr>
          <a:xfrm>
            <a:off x="7397640" y="4268160"/>
            <a:ext cx="712440" cy="338400"/>
          </a:xfrm>
          <a:prstGeom prst="rect">
            <a:avLst/>
          </a:prstGeom>
          <a:ln>
            <a:noFill/>
          </a:ln>
        </p:spPr>
      </p:pic>
      <p:pic>
        <p:nvPicPr>
          <p:cNvPr id="894" name="Google Shape;1142;p237" descr=""/>
          <p:cNvPicPr/>
          <p:nvPr/>
        </p:nvPicPr>
        <p:blipFill>
          <a:blip r:embed="rId7"/>
          <a:stretch/>
        </p:blipFill>
        <p:spPr>
          <a:xfrm>
            <a:off x="4215600" y="222120"/>
            <a:ext cx="712440" cy="522720"/>
          </a:xfrm>
          <a:prstGeom prst="rect">
            <a:avLst/>
          </a:prstGeom>
          <a:ln>
            <a:noFill/>
          </a:ln>
        </p:spPr>
      </p:pic>
      <p:grpSp>
        <p:nvGrpSpPr>
          <p:cNvPr id="895" name="Group 2"/>
          <p:cNvGrpSpPr/>
          <p:nvPr/>
        </p:nvGrpSpPr>
        <p:grpSpPr>
          <a:xfrm>
            <a:off x="4379760" y="3728880"/>
            <a:ext cx="412560" cy="544680"/>
            <a:chOff x="4379760" y="3728880"/>
            <a:chExt cx="412560" cy="544680"/>
          </a:xfrm>
        </p:grpSpPr>
        <p:pic>
          <p:nvPicPr>
            <p:cNvPr id="896" name="Google Shape;1144;p237" descr=""/>
            <p:cNvPicPr/>
            <p:nvPr/>
          </p:nvPicPr>
          <p:blipFill>
            <a:blip r:embed="rId8"/>
            <a:stretch/>
          </p:blipFill>
          <p:spPr>
            <a:xfrm>
              <a:off x="4379760" y="3728880"/>
              <a:ext cx="412560" cy="544680"/>
            </a:xfrm>
            <a:prstGeom prst="rect">
              <a:avLst/>
            </a:prstGeom>
            <a:ln>
              <a:noFill/>
            </a:ln>
          </p:spPr>
        </p:pic>
        <p:pic>
          <p:nvPicPr>
            <p:cNvPr id="897" name="Google Shape;1145;p237" descr="Image result for postgre 5ql elephant"/>
            <p:cNvPicPr/>
            <p:nvPr/>
          </p:nvPicPr>
          <p:blipFill>
            <a:blip r:embed="rId9"/>
            <a:stretch/>
          </p:blipFill>
          <p:spPr>
            <a:xfrm>
              <a:off x="4472280" y="3934080"/>
              <a:ext cx="227160" cy="234720"/>
            </a:xfrm>
            <a:prstGeom prst="rect">
              <a:avLst/>
            </a:prstGeom>
            <a:ln>
              <a:noFill/>
            </a:ln>
          </p:spPr>
        </p:pic>
      </p:grpSp>
      <p:sp>
        <p:nvSpPr>
          <p:cNvPr id="898" name="CustomShape 3"/>
          <p:cNvSpPr/>
          <p:nvPr/>
        </p:nvSpPr>
        <p:spPr>
          <a:xfrm>
            <a:off x="3610800" y="745560"/>
            <a:ext cx="1922040" cy="30060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Client accessing Ansible Tower</a:t>
            </a:r>
            <a:endParaRPr b="0" lang="en-US" sz="700" spc="-1" strike="noStrike">
              <a:latin typeface="Arial"/>
            </a:endParaRPr>
          </a:p>
        </p:txBody>
      </p:sp>
      <p:sp>
        <p:nvSpPr>
          <p:cNvPr id="899" name="CustomShape 4"/>
          <p:cNvSpPr/>
          <p:nvPr/>
        </p:nvSpPr>
        <p:spPr>
          <a:xfrm>
            <a:off x="4176360" y="4295880"/>
            <a:ext cx="819360" cy="30060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000000"/>
                </a:solidFill>
                <a:latin typeface="Open Sans"/>
                <a:ea typeface="Open Sans"/>
              </a:rPr>
              <a:t>Postgre5QL</a:t>
            </a:r>
            <a:endParaRPr b="0" lang="en-US" sz="700" spc="-1" strike="noStrike">
              <a:latin typeface="Arial"/>
            </a:endParaRPr>
          </a:p>
        </p:txBody>
      </p:sp>
      <p:sp>
        <p:nvSpPr>
          <p:cNvPr id="900" name="CustomShape 5"/>
          <p:cNvSpPr/>
          <p:nvPr/>
        </p:nvSpPr>
        <p:spPr>
          <a:xfrm flipH="1">
            <a:off x="4594680" y="1012320"/>
            <a:ext cx="3960" cy="2253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01" name="CustomShape 6"/>
          <p:cNvSpPr/>
          <p:nvPr/>
        </p:nvSpPr>
        <p:spPr>
          <a:xfrm flipH="1">
            <a:off x="4569480" y="1769400"/>
            <a:ext cx="2880" cy="2311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02" name="CustomShape 7"/>
          <p:cNvSpPr/>
          <p:nvPr/>
        </p:nvSpPr>
        <p:spPr>
          <a:xfrm flipH="1">
            <a:off x="3519720" y="1758960"/>
            <a:ext cx="673560" cy="2444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03" name="CustomShape 8"/>
          <p:cNvSpPr/>
          <p:nvPr/>
        </p:nvSpPr>
        <p:spPr>
          <a:xfrm>
            <a:off x="4586400" y="3078360"/>
            <a:ext cx="360" cy="523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04" name="CustomShape 9"/>
          <p:cNvSpPr/>
          <p:nvPr/>
        </p:nvSpPr>
        <p:spPr>
          <a:xfrm>
            <a:off x="3751200" y="2971800"/>
            <a:ext cx="406080" cy="6519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05" name="CustomShape 10"/>
          <p:cNvSpPr/>
          <p:nvPr/>
        </p:nvSpPr>
        <p:spPr>
          <a:xfrm flipH="1">
            <a:off x="5014440" y="2971800"/>
            <a:ext cx="460080" cy="6303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06" name="CustomShape 11"/>
          <p:cNvSpPr/>
          <p:nvPr/>
        </p:nvSpPr>
        <p:spPr>
          <a:xfrm>
            <a:off x="4949280" y="1748880"/>
            <a:ext cx="628200" cy="2635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07" name="CustomShape 12"/>
          <p:cNvSpPr/>
          <p:nvPr/>
        </p:nvSpPr>
        <p:spPr>
          <a:xfrm>
            <a:off x="610560" y="4513680"/>
            <a:ext cx="1143360" cy="30060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MANAGED HOSTS</a:t>
            </a:r>
            <a:endParaRPr b="0" lang="en-US" sz="700" spc="-1" strike="noStrike">
              <a:latin typeface="Arial"/>
            </a:endParaRPr>
          </a:p>
        </p:txBody>
      </p:sp>
      <p:sp>
        <p:nvSpPr>
          <p:cNvPr id="908" name="CustomShape 13"/>
          <p:cNvSpPr/>
          <p:nvPr/>
        </p:nvSpPr>
        <p:spPr>
          <a:xfrm>
            <a:off x="6983280" y="4543560"/>
            <a:ext cx="1541160" cy="2253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DOMAIN CONTROLLER</a:t>
            </a:r>
            <a:endParaRPr b="0" lang="en-US" sz="700" spc="-1" strike="noStrike">
              <a:latin typeface="Arial"/>
            </a:endParaRPr>
          </a:p>
        </p:txBody>
      </p:sp>
      <p:sp>
        <p:nvSpPr>
          <p:cNvPr id="909" name="CustomShape 14"/>
          <p:cNvSpPr/>
          <p:nvPr/>
        </p:nvSpPr>
        <p:spPr>
          <a:xfrm>
            <a:off x="1922040" y="1381320"/>
            <a:ext cx="1100880" cy="8366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0" name="CustomShape 15"/>
          <p:cNvSpPr/>
          <p:nvPr/>
        </p:nvSpPr>
        <p:spPr>
          <a:xfrm>
            <a:off x="1379520" y="2101320"/>
            <a:ext cx="1536480" cy="11847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1" name="CustomShape 16"/>
          <p:cNvSpPr/>
          <p:nvPr/>
        </p:nvSpPr>
        <p:spPr>
          <a:xfrm>
            <a:off x="1183320" y="2392200"/>
            <a:ext cx="360" cy="51048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2" name="CustomShape 17"/>
          <p:cNvSpPr/>
          <p:nvPr/>
        </p:nvSpPr>
        <p:spPr>
          <a:xfrm>
            <a:off x="1182600" y="3641400"/>
            <a:ext cx="360" cy="2595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3" name="CustomShape 18"/>
          <p:cNvSpPr/>
          <p:nvPr/>
        </p:nvSpPr>
        <p:spPr>
          <a:xfrm flipH="1" rot="10800000">
            <a:off x="1379520" y="4266360"/>
            <a:ext cx="1548360" cy="1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4" name="CustomShape 19"/>
          <p:cNvSpPr/>
          <p:nvPr/>
        </p:nvSpPr>
        <p:spPr>
          <a:xfrm rot="10800000">
            <a:off x="1526040" y="4433040"/>
            <a:ext cx="1551240" cy="3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5" name="CustomShape 20"/>
          <p:cNvSpPr/>
          <p:nvPr/>
        </p:nvSpPr>
        <p:spPr>
          <a:xfrm flipH="1">
            <a:off x="6194520" y="1515600"/>
            <a:ext cx="1281240" cy="8337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6" name="CustomShape 21"/>
          <p:cNvSpPr/>
          <p:nvPr/>
        </p:nvSpPr>
        <p:spPr>
          <a:xfrm flipH="1" rot="10800000">
            <a:off x="6118560" y="2937240"/>
            <a:ext cx="998640" cy="2264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7" name="CustomShape 22"/>
          <p:cNvSpPr/>
          <p:nvPr/>
        </p:nvSpPr>
        <p:spPr>
          <a:xfrm flipH="1" rot="10800000">
            <a:off x="6112800" y="3698280"/>
            <a:ext cx="1010160" cy="896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8" name="CustomShape 23"/>
          <p:cNvSpPr/>
          <p:nvPr/>
        </p:nvSpPr>
        <p:spPr>
          <a:xfrm flipH="1" rot="10800000">
            <a:off x="6124320" y="4488480"/>
            <a:ext cx="1040760" cy="72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19" name="CustomShape 24"/>
          <p:cNvSpPr/>
          <p:nvPr/>
        </p:nvSpPr>
        <p:spPr>
          <a:xfrm>
            <a:off x="7245720" y="1602720"/>
            <a:ext cx="957240" cy="30060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CMDB</a:t>
            </a:r>
            <a:endParaRPr b="0" lang="en-US" sz="700" spc="-1" strike="noStrike">
              <a:latin typeface="Arial"/>
            </a:endParaRPr>
          </a:p>
        </p:txBody>
      </p:sp>
      <p:pic>
        <p:nvPicPr>
          <p:cNvPr id="920" name="Google Shape;1168;p237" descr="Image result for jenkins logo png"/>
          <p:cNvPicPr/>
          <p:nvPr/>
        </p:nvPicPr>
        <p:blipFill>
          <a:blip r:embed="rId10"/>
          <a:stretch/>
        </p:blipFill>
        <p:spPr>
          <a:xfrm>
            <a:off x="920160" y="1784520"/>
            <a:ext cx="458640" cy="632520"/>
          </a:xfrm>
          <a:prstGeom prst="rect">
            <a:avLst/>
          </a:prstGeom>
          <a:ln>
            <a:noFill/>
          </a:ln>
        </p:spPr>
      </p:pic>
      <p:pic>
        <p:nvPicPr>
          <p:cNvPr id="921" name="Google Shape;1169;p237" descr=""/>
          <p:cNvPicPr/>
          <p:nvPr/>
        </p:nvPicPr>
        <p:blipFill>
          <a:blip r:embed="rId11"/>
          <a:stretch/>
        </p:blipFill>
        <p:spPr>
          <a:xfrm>
            <a:off x="966600" y="4007880"/>
            <a:ext cx="458640" cy="552240"/>
          </a:xfrm>
          <a:prstGeom prst="rect">
            <a:avLst/>
          </a:prstGeom>
          <a:ln>
            <a:noFill/>
          </a:ln>
        </p:spPr>
      </p:pic>
      <p:pic>
        <p:nvPicPr>
          <p:cNvPr id="922" name="Google Shape;1170;p237" descr=""/>
          <p:cNvPicPr/>
          <p:nvPr/>
        </p:nvPicPr>
        <p:blipFill>
          <a:blip r:embed="rId12"/>
          <a:stretch/>
        </p:blipFill>
        <p:spPr>
          <a:xfrm>
            <a:off x="7408080" y="1075680"/>
            <a:ext cx="632520" cy="549360"/>
          </a:xfrm>
          <a:prstGeom prst="rect">
            <a:avLst/>
          </a:prstGeom>
          <a:ln>
            <a:noFill/>
          </a:ln>
        </p:spPr>
      </p:pic>
      <p:sp>
        <p:nvSpPr>
          <p:cNvPr id="923" name="CustomShape 25"/>
          <p:cNvSpPr/>
          <p:nvPr/>
        </p:nvSpPr>
        <p:spPr>
          <a:xfrm flipH="1" rot="10800000">
            <a:off x="6118560" y="3089520"/>
            <a:ext cx="998640" cy="2264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24" name="CustomShape 26"/>
          <p:cNvSpPr/>
          <p:nvPr/>
        </p:nvSpPr>
        <p:spPr>
          <a:xfrm flipH="1" rot="10800000">
            <a:off x="6112800" y="3850560"/>
            <a:ext cx="1010160" cy="896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925" name="CustomShape 27"/>
          <p:cNvSpPr/>
          <p:nvPr/>
        </p:nvSpPr>
        <p:spPr>
          <a:xfrm>
            <a:off x="349560" y="117720"/>
            <a:ext cx="4889160" cy="42624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1600" spc="-1" strike="noStrike">
                <a:solidFill>
                  <a:srgbClr val="cc0000"/>
                </a:solidFill>
                <a:latin typeface="Open Sans"/>
                <a:ea typeface="Open Sans"/>
              </a:rPr>
              <a:t>ANSIBLE TOWER INTEGRATIONS</a:t>
            </a:r>
            <a:endParaRPr b="0" lang="en-US" sz="1600" spc="-1" strike="noStrike">
              <a:latin typeface="Arial"/>
            </a:endParaRPr>
          </a:p>
        </p:txBody>
      </p:sp>
      <p:pic>
        <p:nvPicPr>
          <p:cNvPr id="926" name="Google Shape;1174;p237" descr=""/>
          <p:cNvPicPr/>
          <p:nvPr/>
        </p:nvPicPr>
        <p:blipFill>
          <a:blip r:embed="rId13"/>
          <a:stretch/>
        </p:blipFill>
        <p:spPr>
          <a:xfrm>
            <a:off x="3610800" y="2288520"/>
            <a:ext cx="1922040" cy="576000"/>
          </a:xfrm>
          <a:prstGeom prst="rect">
            <a:avLst/>
          </a:prstGeom>
          <a:ln>
            <a:noFill/>
          </a:ln>
        </p:spPr>
      </p:pic>
      <p:pic>
        <p:nvPicPr>
          <p:cNvPr id="927" name="Google Shape;1175;p237" descr=""/>
          <p:cNvPicPr/>
          <p:nvPr/>
        </p:nvPicPr>
        <p:blipFill>
          <a:blip r:embed="rId14"/>
          <a:stretch/>
        </p:blipFill>
        <p:spPr>
          <a:xfrm>
            <a:off x="7204680" y="2080080"/>
            <a:ext cx="1220400" cy="360720"/>
          </a:xfrm>
          <a:prstGeom prst="rect">
            <a:avLst/>
          </a:prstGeom>
          <a:ln>
            <a:noFill/>
          </a:ln>
        </p:spPr>
      </p:pic>
      <p:sp>
        <p:nvSpPr>
          <p:cNvPr id="928" name="CustomShape 28"/>
          <p:cNvSpPr/>
          <p:nvPr/>
        </p:nvSpPr>
        <p:spPr>
          <a:xfrm flipH="1" rot="10800000">
            <a:off x="6118560" y="2328480"/>
            <a:ext cx="998640" cy="2264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9" name="Google Shape;1181;p238" descr=""/>
          <p:cNvPicPr/>
          <p:nvPr/>
        </p:nvPicPr>
        <p:blipFill>
          <a:blip r:embed="rId1"/>
          <a:srcRect l="-13188" t="-47703" r="-9484" b="-37713"/>
          <a:stretch/>
        </p:blipFill>
        <p:spPr>
          <a:xfrm>
            <a:off x="7925400" y="4642560"/>
            <a:ext cx="989280" cy="353160"/>
          </a:xfrm>
          <a:prstGeom prst="rect">
            <a:avLst/>
          </a:prstGeom>
          <a:ln>
            <a:noFill/>
          </a:ln>
        </p:spPr>
      </p:pic>
      <p:sp>
        <p:nvSpPr>
          <p:cNvPr id="930" name="CustomShape 1"/>
          <p:cNvSpPr/>
          <p:nvPr/>
        </p:nvSpPr>
        <p:spPr>
          <a:xfrm>
            <a:off x="795240" y="1932840"/>
            <a:ext cx="7677000" cy="2129760"/>
          </a:xfrm>
          <a:prstGeom prst="rect">
            <a:avLst/>
          </a:prstGeom>
          <a:noFill/>
          <a:ln w="9360">
            <a:solidFill>
              <a:srgbClr val="000000"/>
            </a:solidFill>
            <a:round/>
          </a:ln>
        </p:spPr>
        <p:style>
          <a:lnRef idx="0"/>
          <a:fillRef idx="0"/>
          <a:effectRef idx="0"/>
          <a:fontRef idx="minor"/>
        </p:style>
      </p:sp>
      <p:sp>
        <p:nvSpPr>
          <p:cNvPr id="931" name="CustomShape 2"/>
          <p:cNvSpPr/>
          <p:nvPr/>
        </p:nvSpPr>
        <p:spPr>
          <a:xfrm>
            <a:off x="171720" y="183600"/>
            <a:ext cx="8800200" cy="8697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2800" spc="-1" strike="noStrike">
                <a:solidFill>
                  <a:srgbClr val="ee0000"/>
                </a:solidFill>
                <a:latin typeface="Red Hat Display"/>
                <a:ea typeface="Red Hat Display"/>
              </a:rPr>
              <a:t>Red Hat Ansible Automation Platform</a:t>
            </a:r>
            <a:endParaRPr b="0" lang="en-US" sz="2800" spc="-1" strike="noStrike">
              <a:latin typeface="Arial"/>
            </a:endParaRPr>
          </a:p>
        </p:txBody>
      </p:sp>
      <p:sp>
        <p:nvSpPr>
          <p:cNvPr id="932" name="CustomShape 3"/>
          <p:cNvSpPr/>
          <p:nvPr/>
        </p:nvSpPr>
        <p:spPr>
          <a:xfrm>
            <a:off x="1561680" y="137412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Lines of business</a:t>
            </a:r>
            <a:endParaRPr b="0" lang="en-US" sz="1200" spc="-1" strike="noStrike">
              <a:latin typeface="Arial"/>
            </a:endParaRPr>
          </a:p>
        </p:txBody>
      </p:sp>
      <p:sp>
        <p:nvSpPr>
          <p:cNvPr id="933" name="CustomShape 4"/>
          <p:cNvSpPr/>
          <p:nvPr/>
        </p:nvSpPr>
        <p:spPr>
          <a:xfrm>
            <a:off x="339840" y="137412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Network</a:t>
            </a:r>
            <a:endParaRPr b="0" lang="en-US" sz="1200" spc="-1" strike="noStrike">
              <a:latin typeface="Arial"/>
            </a:endParaRPr>
          </a:p>
        </p:txBody>
      </p:sp>
      <p:sp>
        <p:nvSpPr>
          <p:cNvPr id="934" name="CustomShape 5"/>
          <p:cNvSpPr/>
          <p:nvPr/>
        </p:nvSpPr>
        <p:spPr>
          <a:xfrm>
            <a:off x="5056200" y="137412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Operations</a:t>
            </a:r>
            <a:endParaRPr b="0" lang="en-US" sz="1200" spc="-1" strike="noStrike">
              <a:latin typeface="Arial"/>
            </a:endParaRPr>
          </a:p>
        </p:txBody>
      </p:sp>
      <p:sp>
        <p:nvSpPr>
          <p:cNvPr id="935" name="CustomShape 6"/>
          <p:cNvSpPr/>
          <p:nvPr/>
        </p:nvSpPr>
        <p:spPr>
          <a:xfrm>
            <a:off x="2783520" y="137412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Security</a:t>
            </a:r>
            <a:endParaRPr b="0" lang="en-US" sz="1200" spc="-1" strike="noStrike">
              <a:latin typeface="Arial"/>
            </a:endParaRPr>
          </a:p>
        </p:txBody>
      </p:sp>
      <p:sp>
        <p:nvSpPr>
          <p:cNvPr id="936" name="CustomShape 7"/>
          <p:cNvSpPr/>
          <p:nvPr/>
        </p:nvSpPr>
        <p:spPr>
          <a:xfrm>
            <a:off x="6277680" y="137412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Infrastructure</a:t>
            </a:r>
            <a:endParaRPr b="0" lang="en-US" sz="1200" spc="-1" strike="noStrike">
              <a:latin typeface="Arial"/>
            </a:endParaRPr>
          </a:p>
        </p:txBody>
      </p:sp>
      <p:sp>
        <p:nvSpPr>
          <p:cNvPr id="937" name="CustomShape 8"/>
          <p:cNvSpPr/>
          <p:nvPr/>
        </p:nvSpPr>
        <p:spPr>
          <a:xfrm>
            <a:off x="7499520" y="137412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Developers</a:t>
            </a:r>
            <a:endParaRPr b="0" lang="en-US" sz="1200" spc="-1" strike="noStrike">
              <a:latin typeface="Arial"/>
            </a:endParaRPr>
          </a:p>
        </p:txBody>
      </p:sp>
      <p:sp>
        <p:nvSpPr>
          <p:cNvPr id="938" name="CustomShape 9"/>
          <p:cNvSpPr/>
          <p:nvPr/>
        </p:nvSpPr>
        <p:spPr>
          <a:xfrm>
            <a:off x="2957760" y="3858120"/>
            <a:ext cx="3227760" cy="363960"/>
          </a:xfrm>
          <a:prstGeom prst="rect">
            <a:avLst/>
          </a:prstGeom>
          <a:solidFill>
            <a:srgbClr val="f3f3f3"/>
          </a:solidFill>
          <a:ln>
            <a:noFill/>
          </a:ln>
        </p:spPr>
        <p:style>
          <a:lnRef idx="0"/>
          <a:fillRef idx="0"/>
          <a:effectRef idx="0"/>
          <a:fontRef idx="minor"/>
        </p:style>
        <p:txBody>
          <a:bodyPr tIns="91440" bIns="91440" anchor="ctr">
            <a:noAutofit/>
          </a:bodyPr>
          <a:p>
            <a:pPr algn="ctr">
              <a:lnSpc>
                <a:spcPct val="100000"/>
              </a:lnSpc>
              <a:tabLst>
                <a:tab algn="l" pos="0"/>
              </a:tabLst>
            </a:pPr>
            <a:r>
              <a:rPr b="1" lang="en" sz="900" spc="-1" strike="noStrike">
                <a:solidFill>
                  <a:srgbClr val="000000"/>
                </a:solidFill>
                <a:latin typeface="Red Hat Display"/>
                <a:ea typeface="Red Hat Display"/>
              </a:rPr>
              <a:t>Fueled by an open source community</a:t>
            </a:r>
            <a:endParaRPr b="0" lang="en-US" sz="900" spc="-1" strike="noStrike">
              <a:latin typeface="Arial"/>
            </a:endParaRPr>
          </a:p>
        </p:txBody>
      </p:sp>
      <p:pic>
        <p:nvPicPr>
          <p:cNvPr id="939" name="Google Shape;1191;p238" descr=""/>
          <p:cNvPicPr/>
          <p:nvPr/>
        </p:nvPicPr>
        <p:blipFill>
          <a:blip r:embed="rId2"/>
          <a:stretch/>
        </p:blipFill>
        <p:spPr>
          <a:xfrm>
            <a:off x="4277880" y="1213920"/>
            <a:ext cx="603720" cy="524160"/>
          </a:xfrm>
          <a:prstGeom prst="rect">
            <a:avLst/>
          </a:prstGeom>
          <a:ln>
            <a:noFill/>
          </a:ln>
        </p:spPr>
      </p:pic>
      <p:grpSp>
        <p:nvGrpSpPr>
          <p:cNvPr id="940" name="Group 10"/>
          <p:cNvGrpSpPr/>
          <p:nvPr/>
        </p:nvGrpSpPr>
        <p:grpSpPr>
          <a:xfrm>
            <a:off x="414360" y="3426480"/>
            <a:ext cx="7777800" cy="363960"/>
            <a:chOff x="414360" y="3426480"/>
            <a:chExt cx="7777800" cy="363960"/>
          </a:xfrm>
        </p:grpSpPr>
        <p:sp>
          <p:nvSpPr>
            <p:cNvPr id="941" name="CustomShape 11"/>
            <p:cNvSpPr/>
            <p:nvPr/>
          </p:nvSpPr>
          <p:spPr>
            <a:xfrm>
              <a:off x="1216440" y="3426480"/>
              <a:ext cx="6975720" cy="363960"/>
            </a:xfrm>
            <a:prstGeom prst="rect">
              <a:avLst/>
            </a:prstGeom>
            <a:solidFill>
              <a:srgbClr val="2c5974"/>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Engine:</a:t>
              </a:r>
              <a:r>
                <a:rPr b="0" lang="en" sz="1000" spc="-1" strike="noStrike">
                  <a:solidFill>
                    <a:srgbClr val="ffffff"/>
                  </a:solidFill>
                  <a:latin typeface="Red Hat Display"/>
                  <a:ea typeface="Red Hat Display"/>
                </a:rPr>
                <a:t> Universal language of automation</a:t>
              </a:r>
              <a:endParaRPr b="0" lang="en-US" sz="1000" spc="-1" strike="noStrike">
                <a:latin typeface="Arial"/>
              </a:endParaRPr>
            </a:p>
          </p:txBody>
        </p:sp>
        <p:sp>
          <p:nvSpPr>
            <p:cNvPr id="942" name="CustomShape 12"/>
            <p:cNvSpPr/>
            <p:nvPr/>
          </p:nvSpPr>
          <p:spPr>
            <a:xfrm>
              <a:off x="414360" y="3426480"/>
              <a:ext cx="801000" cy="36396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418496"/>
                  </a:solidFill>
                  <a:latin typeface="Red Hat Display"/>
                  <a:ea typeface="Red Hat Display"/>
                </a:rPr>
                <a:t>Create</a:t>
              </a:r>
              <a:endParaRPr b="0" lang="en-US" sz="1000" spc="-1" strike="noStrike">
                <a:latin typeface="Arial"/>
              </a:endParaRPr>
            </a:p>
          </p:txBody>
        </p:sp>
      </p:grpSp>
      <p:sp>
        <p:nvSpPr>
          <p:cNvPr id="943" name="CustomShape 13"/>
          <p:cNvSpPr/>
          <p:nvPr/>
        </p:nvSpPr>
        <p:spPr>
          <a:xfrm>
            <a:off x="1216440" y="2940120"/>
            <a:ext cx="6975360" cy="36396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Tower:</a:t>
            </a:r>
            <a:r>
              <a:rPr b="0" lang="en" sz="1000" spc="-1" strike="noStrike">
                <a:solidFill>
                  <a:srgbClr val="ffffff"/>
                </a:solidFill>
                <a:latin typeface="Red Hat Display"/>
                <a:ea typeface="Red Hat Display"/>
              </a:rPr>
              <a:t> Operate &amp; control at scale</a:t>
            </a:r>
            <a:endParaRPr b="0" lang="en-US" sz="1000" spc="-1" strike="noStrike">
              <a:latin typeface="Arial"/>
            </a:endParaRPr>
          </a:p>
        </p:txBody>
      </p:sp>
      <p:sp>
        <p:nvSpPr>
          <p:cNvPr id="944" name="CustomShape 14"/>
          <p:cNvSpPr/>
          <p:nvPr/>
        </p:nvSpPr>
        <p:spPr>
          <a:xfrm>
            <a:off x="414360" y="2940120"/>
            <a:ext cx="801000" cy="36396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545860"/>
                </a:solidFill>
                <a:latin typeface="Red Hat Display"/>
                <a:ea typeface="Red Hat Display"/>
              </a:rPr>
              <a:t>Scale</a:t>
            </a:r>
            <a:endParaRPr b="0" lang="en-US" sz="1000" spc="-1" strike="noStrike">
              <a:latin typeface="Arial"/>
            </a:endParaRPr>
          </a:p>
        </p:txBody>
      </p:sp>
      <p:sp>
        <p:nvSpPr>
          <p:cNvPr id="945" name="CustomShape 15"/>
          <p:cNvSpPr/>
          <p:nvPr/>
        </p:nvSpPr>
        <p:spPr>
          <a:xfrm>
            <a:off x="262080" y="1003680"/>
            <a:ext cx="8652960" cy="3355920"/>
          </a:xfrm>
          <a:prstGeom prst="rect">
            <a:avLst/>
          </a:prstGeom>
          <a:solidFill>
            <a:srgbClr val="f3f3f3">
              <a:alpha val="78000"/>
            </a:srgbClr>
          </a:solidFill>
          <a:ln>
            <a:noFill/>
          </a:ln>
        </p:spPr>
        <p:style>
          <a:lnRef idx="0"/>
          <a:fillRef idx="0"/>
          <a:effectRef idx="0"/>
          <a:fontRef idx="minor"/>
        </p:style>
      </p:sp>
      <p:sp>
        <p:nvSpPr>
          <p:cNvPr id="946" name="CustomShape 16"/>
          <p:cNvSpPr/>
          <p:nvPr/>
        </p:nvSpPr>
        <p:spPr>
          <a:xfrm>
            <a:off x="414360" y="2170440"/>
            <a:ext cx="801000" cy="64764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52aaac"/>
                </a:solidFill>
                <a:latin typeface="Red Hat Display"/>
                <a:ea typeface="Red Hat Display"/>
              </a:rPr>
              <a:t>Engage</a:t>
            </a:r>
            <a:endParaRPr b="0" lang="en-US" sz="1000" spc="-1" strike="noStrike">
              <a:latin typeface="Arial"/>
            </a:endParaRPr>
          </a:p>
        </p:txBody>
      </p:sp>
      <p:sp>
        <p:nvSpPr>
          <p:cNvPr id="947" name="CustomShape 17"/>
          <p:cNvSpPr/>
          <p:nvPr/>
        </p:nvSpPr>
        <p:spPr>
          <a:xfrm>
            <a:off x="1216440" y="2170440"/>
            <a:ext cx="1701360" cy="64728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ffffff"/>
                </a:solidFill>
                <a:latin typeface="Red Hat Display"/>
                <a:ea typeface="Red Hat Display"/>
              </a:rPr>
              <a:t>Knowledge </a:t>
            </a:r>
            <a:endParaRPr b="0" lang="en-US" sz="1200" spc="-1" strike="noStrike">
              <a:latin typeface="Arial"/>
            </a:endParaRPr>
          </a:p>
          <a:p>
            <a:pPr algn="ctr">
              <a:lnSpc>
                <a:spcPct val="100000"/>
              </a:lnSpc>
              <a:tabLst>
                <a:tab algn="l" pos="0"/>
              </a:tabLst>
            </a:pPr>
            <a:r>
              <a:rPr b="0" lang="en" sz="1000" spc="-1" strike="noStrike">
                <a:solidFill>
                  <a:srgbClr val="ffffff"/>
                </a:solidFill>
                <a:latin typeface="Red Hat Display"/>
                <a:ea typeface="Red Hat Display"/>
              </a:rPr>
              <a:t>Automation Analytics</a:t>
            </a:r>
            <a:endParaRPr b="0" lang="en-US" sz="1000" spc="-1" strike="noStrike">
              <a:latin typeface="Arial"/>
            </a:endParaRPr>
          </a:p>
        </p:txBody>
      </p:sp>
      <p:sp>
        <p:nvSpPr>
          <p:cNvPr id="948" name="CustomShape 18"/>
          <p:cNvSpPr/>
          <p:nvPr/>
        </p:nvSpPr>
        <p:spPr>
          <a:xfrm>
            <a:off x="4732560" y="2170440"/>
            <a:ext cx="1701360" cy="64728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ffffff"/>
                </a:solidFill>
                <a:latin typeface="Red Hat Display"/>
                <a:ea typeface="Red Hat Display"/>
              </a:rPr>
              <a:t>Trusted </a:t>
            </a:r>
            <a:endParaRPr b="0" lang="en-US" sz="1200" spc="-1" strike="noStrike">
              <a:latin typeface="Arial"/>
            </a:endParaRPr>
          </a:p>
          <a:p>
            <a:pPr algn="ctr">
              <a:lnSpc>
                <a:spcPct val="100000"/>
              </a:lnSpc>
              <a:tabLst>
                <a:tab algn="l" pos="0"/>
              </a:tabLst>
            </a:pPr>
            <a:r>
              <a:rPr b="0" lang="en" sz="1000" spc="-1" strike="noStrike">
                <a:solidFill>
                  <a:srgbClr val="ffffff"/>
                </a:solidFill>
                <a:latin typeface="Red Hat Display"/>
                <a:ea typeface="Red Hat Display"/>
              </a:rPr>
              <a:t>Certified content</a:t>
            </a:r>
            <a:endParaRPr b="0" lang="en-US" sz="1000" spc="-1" strike="noStrike">
              <a:latin typeface="Arial"/>
            </a:endParaRPr>
          </a:p>
        </p:txBody>
      </p:sp>
      <p:sp>
        <p:nvSpPr>
          <p:cNvPr id="949" name="CustomShape 19"/>
          <p:cNvSpPr/>
          <p:nvPr/>
        </p:nvSpPr>
        <p:spPr>
          <a:xfrm>
            <a:off x="2974320" y="2170440"/>
            <a:ext cx="1701360" cy="64728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ffffff"/>
                </a:solidFill>
                <a:latin typeface="Red Hat Display"/>
                <a:ea typeface="Red Hat Display"/>
              </a:rPr>
              <a:t>Collaborate </a:t>
            </a:r>
            <a:endParaRPr b="0" lang="en-US" sz="1200" spc="-1" strike="noStrike">
              <a:latin typeface="Arial"/>
            </a:endParaRPr>
          </a:p>
          <a:p>
            <a:pPr algn="ctr">
              <a:lnSpc>
                <a:spcPct val="100000"/>
              </a:lnSpc>
              <a:tabLst>
                <a:tab algn="l" pos="0"/>
              </a:tabLst>
            </a:pPr>
            <a:r>
              <a:rPr b="0" lang="en" sz="1000" spc="-1" strike="noStrike">
                <a:solidFill>
                  <a:srgbClr val="ffffff"/>
                </a:solidFill>
                <a:latin typeface="Red Hat Display"/>
                <a:ea typeface="Red Hat Display"/>
              </a:rPr>
              <a:t>Automation Hub</a:t>
            </a:r>
            <a:endParaRPr b="0" lang="en-US" sz="1000" spc="-1" strike="noStrike">
              <a:latin typeface="Arial"/>
            </a:endParaRPr>
          </a:p>
        </p:txBody>
      </p:sp>
      <p:sp>
        <p:nvSpPr>
          <p:cNvPr id="950" name="CustomShape 20"/>
          <p:cNvSpPr/>
          <p:nvPr/>
        </p:nvSpPr>
        <p:spPr>
          <a:xfrm>
            <a:off x="6490800" y="2170440"/>
            <a:ext cx="1701360" cy="64728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ffffff"/>
                </a:solidFill>
                <a:latin typeface="Red Hat Display"/>
                <a:ea typeface="Red Hat Display"/>
              </a:rPr>
              <a:t>Accelerate</a:t>
            </a:r>
            <a:endParaRPr b="0" lang="en-US" sz="1200" spc="-1" strike="noStrike">
              <a:latin typeface="Arial"/>
            </a:endParaRPr>
          </a:p>
          <a:p>
            <a:pPr algn="ctr">
              <a:lnSpc>
                <a:spcPct val="100000"/>
              </a:lnSpc>
              <a:tabLst>
                <a:tab algn="l" pos="0"/>
              </a:tabLst>
            </a:pPr>
            <a:r>
              <a:rPr b="0" lang="en" sz="1000" spc="-1" strike="noStrike">
                <a:solidFill>
                  <a:srgbClr val="ffffff"/>
                </a:solidFill>
                <a:latin typeface="Red Hat Display"/>
                <a:ea typeface="Red Hat Display"/>
              </a:rPr>
              <a:t>Collections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1" name="Google Shape;1207;p239" descr=""/>
          <p:cNvPicPr/>
          <p:nvPr/>
        </p:nvPicPr>
        <p:blipFill>
          <a:blip r:embed="rId1"/>
          <a:stretch/>
        </p:blipFill>
        <p:spPr>
          <a:xfrm>
            <a:off x="5338800" y="1805400"/>
            <a:ext cx="2906640" cy="1235160"/>
          </a:xfrm>
          <a:prstGeom prst="rect">
            <a:avLst/>
          </a:prstGeom>
          <a:ln>
            <a:noFill/>
          </a:ln>
        </p:spPr>
      </p:pic>
      <p:pic>
        <p:nvPicPr>
          <p:cNvPr id="952" name="Google Shape;1208;p239" descr=""/>
          <p:cNvPicPr/>
          <p:nvPr/>
        </p:nvPicPr>
        <p:blipFill>
          <a:blip r:embed="rId2"/>
          <a:stretch/>
        </p:blipFill>
        <p:spPr>
          <a:xfrm>
            <a:off x="1281240" y="3935880"/>
            <a:ext cx="183960" cy="272880"/>
          </a:xfrm>
          <a:prstGeom prst="rect">
            <a:avLst/>
          </a:prstGeom>
          <a:ln>
            <a:noFill/>
          </a:ln>
        </p:spPr>
      </p:pic>
      <p:sp>
        <p:nvSpPr>
          <p:cNvPr id="953" name="CustomShape 1"/>
          <p:cNvSpPr/>
          <p:nvPr/>
        </p:nvSpPr>
        <p:spPr>
          <a:xfrm>
            <a:off x="1818720" y="709920"/>
            <a:ext cx="5938560" cy="547200"/>
          </a:xfrm>
          <a:prstGeom prst="rect">
            <a:avLst/>
          </a:prstGeom>
          <a:noFill/>
          <a:ln>
            <a:noFill/>
          </a:ln>
        </p:spPr>
        <p:style>
          <a:lnRef idx="0"/>
          <a:fillRef idx="0"/>
          <a:effectRef idx="0"/>
          <a:fontRef idx="minor"/>
        </p:style>
      </p:sp>
      <p:grpSp>
        <p:nvGrpSpPr>
          <p:cNvPr id="954" name="Group 2"/>
          <p:cNvGrpSpPr/>
          <p:nvPr/>
        </p:nvGrpSpPr>
        <p:grpSpPr>
          <a:xfrm>
            <a:off x="6562080" y="2495160"/>
            <a:ext cx="878760" cy="941400"/>
            <a:chOff x="6562080" y="2495160"/>
            <a:chExt cx="878760" cy="941400"/>
          </a:xfrm>
        </p:grpSpPr>
        <p:sp>
          <p:nvSpPr>
            <p:cNvPr id="955" name="CustomShape 3"/>
            <p:cNvSpPr/>
            <p:nvPr/>
          </p:nvSpPr>
          <p:spPr>
            <a:xfrm>
              <a:off x="6594480" y="2578320"/>
              <a:ext cx="814320" cy="858240"/>
            </a:xfrm>
            <a:prstGeom prst="rect">
              <a:avLst/>
            </a:prstGeom>
            <a:solidFill>
              <a:srgbClr val="eeeeee"/>
            </a:solidFill>
            <a:ln w="38160">
              <a:solidFill>
                <a:srgbClr val="ffffff"/>
              </a:solidFill>
              <a:round/>
            </a:ln>
          </p:spPr>
          <p:style>
            <a:lnRef idx="0"/>
            <a:fillRef idx="0"/>
            <a:effectRef idx="0"/>
            <a:fontRef idx="minor"/>
          </p:style>
        </p:sp>
        <p:pic>
          <p:nvPicPr>
            <p:cNvPr id="956" name="Google Shape;1212;p239" descr=""/>
            <p:cNvPicPr/>
            <p:nvPr/>
          </p:nvPicPr>
          <p:blipFill>
            <a:blip r:embed="rId3"/>
            <a:stretch/>
          </p:blipFill>
          <p:spPr>
            <a:xfrm>
              <a:off x="6562080" y="2495160"/>
              <a:ext cx="878760" cy="941400"/>
            </a:xfrm>
            <a:prstGeom prst="rect">
              <a:avLst/>
            </a:prstGeom>
            <a:ln w="38160">
              <a:solidFill>
                <a:srgbClr val="ffffff"/>
              </a:solidFill>
              <a:round/>
            </a:ln>
          </p:spPr>
        </p:pic>
      </p:grpSp>
      <p:sp>
        <p:nvSpPr>
          <p:cNvPr id="957" name="CustomShape 4"/>
          <p:cNvSpPr/>
          <p:nvPr/>
        </p:nvSpPr>
        <p:spPr>
          <a:xfrm>
            <a:off x="723960" y="1458360"/>
            <a:ext cx="4439880" cy="265608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Red Hat Display"/>
                <a:ea typeface="Red Hat Display"/>
              </a:rPr>
              <a:t>SaaS (Software as a Service) on cloud.redhat.com</a:t>
            </a:r>
            <a:br/>
            <a:endParaRPr b="0" lang="en-US" sz="1400" spc="-1" strike="noStrike">
              <a:latin typeface="Arial"/>
            </a:endParaRPr>
          </a:p>
          <a:p>
            <a:pPr>
              <a:lnSpc>
                <a:spcPct val="100000"/>
              </a:lnSpc>
              <a:tabLst>
                <a:tab algn="l" pos="0"/>
              </a:tabLst>
            </a:pPr>
            <a:r>
              <a:rPr b="0" lang="en" sz="1400" spc="-1" strike="noStrike">
                <a:solidFill>
                  <a:srgbClr val="000000"/>
                </a:solidFill>
                <a:latin typeface="Red Hat Display"/>
                <a:ea typeface="Red Hat Display"/>
              </a:rPr>
              <a:t>Analytics for all Ansible Tower clusters for an organization</a:t>
            </a:r>
            <a:br/>
            <a:endParaRPr b="0" lang="en-US" sz="1400" spc="-1" strike="noStrike">
              <a:latin typeface="Arial"/>
            </a:endParaRPr>
          </a:p>
          <a:p>
            <a:pPr>
              <a:lnSpc>
                <a:spcPct val="100000"/>
              </a:lnSpc>
              <a:tabLst>
                <a:tab algn="l" pos="0"/>
              </a:tabLst>
            </a:pPr>
            <a:r>
              <a:rPr b="0" lang="en" sz="1400" spc="-1" strike="noStrike">
                <a:solidFill>
                  <a:srgbClr val="000000"/>
                </a:solidFill>
                <a:latin typeface="Red Hat Display"/>
                <a:ea typeface="Red Hat Display"/>
              </a:rPr>
              <a:t>Includes:</a:t>
            </a:r>
            <a:endParaRPr b="0" lang="en-US" sz="1400" spc="-1" strike="noStrike">
              <a:latin typeface="Arial"/>
            </a:endParaRPr>
          </a:p>
          <a:p>
            <a:pPr marL="177840">
              <a:lnSpc>
                <a:spcPct val="10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visual dashboard </a:t>
            </a:r>
            <a:endParaRPr b="0" lang="en-US" sz="1400" spc="-1" strike="noStrike">
              <a:latin typeface="Arial"/>
            </a:endParaRPr>
          </a:p>
          <a:p>
            <a:pPr marL="177840">
              <a:lnSpc>
                <a:spcPct val="10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health notifications</a:t>
            </a:r>
            <a:endParaRPr b="0" lang="en-US" sz="1400" spc="-1" strike="noStrike">
              <a:latin typeface="Arial"/>
            </a:endParaRPr>
          </a:p>
          <a:p>
            <a:pPr marL="177840">
              <a:lnSpc>
                <a:spcPct val="10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organization statistics </a:t>
            </a:r>
            <a:endParaRPr b="0" lang="en-US" sz="1400" spc="-1" strike="noStrike">
              <a:latin typeface="Arial"/>
            </a:endParaRPr>
          </a:p>
        </p:txBody>
      </p:sp>
      <p:sp>
        <p:nvSpPr>
          <p:cNvPr id="958" name="CustomShape 5"/>
          <p:cNvSpPr/>
          <p:nvPr/>
        </p:nvSpPr>
        <p:spPr>
          <a:xfrm>
            <a:off x="723960" y="514440"/>
            <a:ext cx="7238160" cy="43344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Automation Analytics: What is it?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CustomShape 1"/>
          <p:cNvSpPr/>
          <p:nvPr/>
        </p:nvSpPr>
        <p:spPr>
          <a:xfrm>
            <a:off x="723960" y="514440"/>
            <a:ext cx="7238160" cy="43344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Automation Analytics: What does it provide?</a:t>
            </a:r>
            <a:endParaRPr b="0" lang="en-US" sz="2700" spc="-1" strike="noStrike">
              <a:latin typeface="Arial"/>
            </a:endParaRPr>
          </a:p>
        </p:txBody>
      </p:sp>
      <p:sp>
        <p:nvSpPr>
          <p:cNvPr id="960" name="CustomShape 2"/>
          <p:cNvSpPr/>
          <p:nvPr/>
        </p:nvSpPr>
        <p:spPr>
          <a:xfrm>
            <a:off x="694080" y="1192320"/>
            <a:ext cx="4873680" cy="27612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Red Hat Display"/>
                <a:ea typeface="Red Hat Display"/>
              </a:rPr>
              <a:t>Enables an Automation Center of Excellence</a:t>
            </a:r>
            <a:br/>
            <a:endParaRPr b="0" lang="en-US" sz="1400" spc="-1" strike="noStrike">
              <a:latin typeface="Arial"/>
            </a:endParaRPr>
          </a:p>
          <a:p>
            <a:pPr marL="457200" indent="-31680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View information about automation health, usage and performance across your enterprise.</a:t>
            </a:r>
            <a:br/>
            <a:r>
              <a:rPr b="0" lang="en" sz="1400" spc="-1" strike="noStrike">
                <a:solidFill>
                  <a:srgbClr val="000000"/>
                </a:solidFill>
                <a:latin typeface="Red Hat Display"/>
                <a:ea typeface="Red Hat Display"/>
              </a:rPr>
              <a:t> </a:t>
            </a:r>
            <a:endParaRPr b="0" lang="en-US" sz="1400" spc="-1" strike="noStrike">
              <a:latin typeface="Arial"/>
            </a:endParaRPr>
          </a:p>
          <a:p>
            <a:pPr marL="457200" indent="-31680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Gain information about automation in your enterprise:</a:t>
            </a:r>
            <a:endParaRPr b="0" lang="en-US" sz="1400" spc="-1" strike="noStrike">
              <a:latin typeface="Arial"/>
            </a:endParaRPr>
          </a:p>
          <a:p>
            <a:pPr lvl="1" marL="914400" indent="-31680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Which organizations are using the most automation?</a:t>
            </a:r>
            <a:endParaRPr b="0" lang="en-US" sz="1400" spc="-1" strike="noStrike">
              <a:latin typeface="Arial"/>
            </a:endParaRPr>
          </a:p>
          <a:p>
            <a:pPr lvl="1" marL="914400" indent="-31680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Utilization rates</a:t>
            </a:r>
            <a:endParaRPr b="0" lang="en-US" sz="1400" spc="-1" strike="noStrike">
              <a:latin typeface="Arial"/>
            </a:endParaRPr>
          </a:p>
          <a:p>
            <a:pPr lvl="1" marL="914400" indent="-316800">
              <a:lnSpc>
                <a:spcPct val="100000"/>
              </a:lnSpc>
              <a:buClr>
                <a:srgbClr val="000000"/>
              </a:buClr>
              <a:buFont typeface="Red Hat Display"/>
              <a:buChar char="○"/>
              <a:tabLst>
                <a:tab algn="l" pos="0"/>
              </a:tabLst>
            </a:pPr>
            <a:r>
              <a:rPr b="0" lang="en" sz="1400" spc="-1" strike="noStrike">
                <a:solidFill>
                  <a:srgbClr val="000000"/>
                </a:solidFill>
                <a:latin typeface="Red Hat Display"/>
                <a:ea typeface="Red Hat Display"/>
              </a:rPr>
              <a:t>Enterprise-wide success and failure rates </a:t>
            </a:r>
            <a:br/>
            <a:r>
              <a:rPr b="0" lang="en" sz="1400" spc="-1" strike="noStrike">
                <a:solidFill>
                  <a:srgbClr val="000000"/>
                </a:solidFill>
                <a:latin typeface="Red Hat Display"/>
                <a:ea typeface="Red Hat Display"/>
              </a:rPr>
              <a:t>for automation</a:t>
            </a:r>
            <a:endParaRPr b="0" lang="en-US" sz="1400" spc="-1" strike="noStrike">
              <a:latin typeface="Arial"/>
            </a:endParaRPr>
          </a:p>
        </p:txBody>
      </p:sp>
      <p:pic>
        <p:nvPicPr>
          <p:cNvPr id="961" name="Google Shape;1221;p240" descr=""/>
          <p:cNvPicPr/>
          <p:nvPr/>
        </p:nvPicPr>
        <p:blipFill>
          <a:blip r:embed="rId1"/>
          <a:stretch/>
        </p:blipFill>
        <p:spPr>
          <a:xfrm>
            <a:off x="6210720" y="1613160"/>
            <a:ext cx="1767960" cy="23565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CustomShape 1"/>
          <p:cNvSpPr/>
          <p:nvPr/>
        </p:nvSpPr>
        <p:spPr>
          <a:xfrm>
            <a:off x="669960" y="1328040"/>
            <a:ext cx="4222080" cy="1357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Red Hat Display"/>
                <a:ea typeface="Red Hat Display"/>
              </a:rPr>
              <a:t>Information across all clusters for an enterprise:</a:t>
            </a:r>
            <a:br/>
            <a:endParaRPr b="0" lang="en-US" sz="1400" spc="-1" strike="noStrike">
              <a:latin typeface="Arial"/>
            </a:endParaRPr>
          </a:p>
          <a:p>
            <a:pPr marL="457200" indent="-316800">
              <a:lnSpc>
                <a:spcPct val="115000"/>
              </a:lnSpc>
              <a:buClr>
                <a:srgbClr val="000000"/>
              </a:buClr>
              <a:buFont typeface="Red Hat Display"/>
              <a:buChar char="●"/>
              <a:tabLst>
                <a:tab algn="l" pos="0"/>
              </a:tabLst>
            </a:pPr>
            <a:r>
              <a:rPr b="0" lang="en" sz="1400" spc="-1" strike="noStrike">
                <a:solidFill>
                  <a:srgbClr val="000000"/>
                </a:solidFill>
                <a:latin typeface="Red Hat Display"/>
                <a:ea typeface="Red Hat Display"/>
              </a:rPr>
              <a:t>Job Status graph</a:t>
            </a:r>
            <a:endParaRPr b="0" lang="en-US" sz="1400" spc="-1" strike="noStrike">
              <a:latin typeface="Arial"/>
            </a:endParaRPr>
          </a:p>
          <a:p>
            <a:pPr marL="457200" indent="-316800">
              <a:lnSpc>
                <a:spcPct val="115000"/>
              </a:lnSpc>
              <a:buClr>
                <a:srgbClr val="000000"/>
              </a:buClr>
              <a:buFont typeface="Red Hat Display"/>
              <a:buChar char="●"/>
              <a:tabLst>
                <a:tab algn="l" pos="0"/>
              </a:tabLst>
            </a:pPr>
            <a:r>
              <a:rPr b="0" lang="en" sz="1400" spc="-1" strike="noStrike">
                <a:solidFill>
                  <a:srgbClr val="000000"/>
                </a:solidFill>
                <a:latin typeface="Red Hat Display"/>
                <a:ea typeface="Red Hat Display"/>
              </a:rPr>
              <a:t>Top Job Templates</a:t>
            </a:r>
            <a:endParaRPr b="0" lang="en-US" sz="1400" spc="-1" strike="noStrike">
              <a:latin typeface="Arial"/>
            </a:endParaRPr>
          </a:p>
          <a:p>
            <a:pPr marL="457200" indent="-316800">
              <a:lnSpc>
                <a:spcPct val="115000"/>
              </a:lnSpc>
              <a:buClr>
                <a:srgbClr val="000000"/>
              </a:buClr>
              <a:buFont typeface="Red Hat Display"/>
              <a:buChar char="●"/>
              <a:tabLst>
                <a:tab algn="l" pos="0"/>
              </a:tabLst>
            </a:pPr>
            <a:r>
              <a:rPr b="0" lang="en" sz="1400" spc="-1" strike="noStrike">
                <a:solidFill>
                  <a:srgbClr val="000000"/>
                </a:solidFill>
                <a:latin typeface="Red Hat Display"/>
                <a:ea typeface="Red Hat Display"/>
              </a:rPr>
              <a:t>Top Modules</a:t>
            </a:r>
            <a:endParaRPr b="0" lang="en-US" sz="1400" spc="-1" strike="noStrike">
              <a:latin typeface="Arial"/>
            </a:endParaRPr>
          </a:p>
          <a:p>
            <a:pPr>
              <a:lnSpc>
                <a:spcPct val="100000"/>
              </a:lnSpc>
              <a:tabLst>
                <a:tab algn="l" pos="0"/>
              </a:tabLst>
            </a:pPr>
            <a:endParaRPr b="0" lang="en-US" sz="1400" spc="-1" strike="noStrike">
              <a:latin typeface="Arial"/>
            </a:endParaRPr>
          </a:p>
        </p:txBody>
      </p:sp>
      <p:pic>
        <p:nvPicPr>
          <p:cNvPr id="963" name="Google Shape;1227;p241" descr=""/>
          <p:cNvPicPr/>
          <p:nvPr/>
        </p:nvPicPr>
        <p:blipFill>
          <a:blip r:embed="rId1"/>
          <a:srcRect l="3149" t="0" r="16340" b="0"/>
          <a:stretch/>
        </p:blipFill>
        <p:spPr>
          <a:xfrm>
            <a:off x="4122360" y="940320"/>
            <a:ext cx="5056920" cy="3705840"/>
          </a:xfrm>
          <a:prstGeom prst="rect">
            <a:avLst/>
          </a:prstGeom>
          <a:ln>
            <a:noFill/>
          </a:ln>
        </p:spPr>
      </p:pic>
      <p:pic>
        <p:nvPicPr>
          <p:cNvPr id="964" name="Google Shape;1228;p241" descr=""/>
          <p:cNvPicPr/>
          <p:nvPr/>
        </p:nvPicPr>
        <p:blipFill>
          <a:blip r:embed="rId2"/>
          <a:srcRect l="0" t="0" r="1234" b="0"/>
          <a:stretch/>
        </p:blipFill>
        <p:spPr>
          <a:xfrm>
            <a:off x="4949640" y="1302120"/>
            <a:ext cx="4221000" cy="2672640"/>
          </a:xfrm>
          <a:prstGeom prst="rect">
            <a:avLst/>
          </a:prstGeom>
          <a:ln>
            <a:noFill/>
          </a:ln>
        </p:spPr>
      </p:pic>
      <p:sp>
        <p:nvSpPr>
          <p:cNvPr id="965" name="CustomShape 2"/>
          <p:cNvSpPr/>
          <p:nvPr/>
        </p:nvSpPr>
        <p:spPr>
          <a:xfrm>
            <a:off x="723960" y="514440"/>
            <a:ext cx="7238160" cy="43344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Analytics dashboard</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
          <p:cNvSpPr/>
          <p:nvPr/>
        </p:nvSpPr>
        <p:spPr>
          <a:xfrm>
            <a:off x="1310040" y="3050280"/>
            <a:ext cx="6523560" cy="156132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0" lang="en" sz="2400" spc="-1" strike="noStrike">
                <a:solidFill>
                  <a:srgbClr val="666666"/>
                </a:solidFill>
                <a:latin typeface="Red Hat Display"/>
                <a:ea typeface="Red Hat Display"/>
              </a:rPr>
              <a:t>Automation happens when one person meets a problem they never want to solve again </a:t>
            </a:r>
            <a:endParaRPr b="0" lang="en-US" sz="2400" spc="-1" strike="noStrike">
              <a:latin typeface="Arial"/>
            </a:endParaRPr>
          </a:p>
        </p:txBody>
      </p:sp>
      <p:pic>
        <p:nvPicPr>
          <p:cNvPr id="732" name="Google Shape;927;p224" descr=""/>
          <p:cNvPicPr/>
          <p:nvPr/>
        </p:nvPicPr>
        <p:blipFill>
          <a:blip r:embed="rId1"/>
          <a:stretch/>
        </p:blipFill>
        <p:spPr>
          <a:xfrm>
            <a:off x="3848040" y="1734480"/>
            <a:ext cx="1446480" cy="1446480"/>
          </a:xfrm>
          <a:prstGeom prst="rect">
            <a:avLst/>
          </a:prstGeom>
          <a:ln>
            <a:noFill/>
          </a:ln>
        </p:spPr>
      </p:pic>
      <p:pic>
        <p:nvPicPr>
          <p:cNvPr id="733" name="Google Shape;928;p224" descr=""/>
          <p:cNvPicPr/>
          <p:nvPr/>
        </p:nvPicPr>
        <p:blipFill>
          <a:blip r:embed="rId2"/>
          <a:stretch/>
        </p:blipFill>
        <p:spPr>
          <a:xfrm>
            <a:off x="4341960" y="1072800"/>
            <a:ext cx="459360" cy="4593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CustomShape 1"/>
          <p:cNvSpPr/>
          <p:nvPr/>
        </p:nvSpPr>
        <p:spPr>
          <a:xfrm>
            <a:off x="619920" y="1603440"/>
            <a:ext cx="4987080" cy="1118160"/>
          </a:xfrm>
          <a:prstGeom prst="rect">
            <a:avLst/>
          </a:prstGeom>
          <a:noFill/>
          <a:ln>
            <a:noFill/>
          </a:ln>
        </p:spPr>
        <p:style>
          <a:lnRef idx="0"/>
          <a:fillRef idx="0"/>
          <a:effectRef idx="0"/>
          <a:fontRef idx="minor"/>
        </p:style>
        <p:txBody>
          <a:bodyPr tIns="91440" bIns="91440">
            <a:noAutofit/>
          </a:bodyPr>
          <a:p>
            <a:pPr marL="457200" indent="-316800">
              <a:lnSpc>
                <a:spcPct val="115000"/>
              </a:lnSpc>
              <a:buClr>
                <a:srgbClr val="000000"/>
              </a:buClr>
              <a:buFont typeface="Red Hat Display"/>
              <a:buChar char="●"/>
            </a:pPr>
            <a:r>
              <a:rPr b="0" lang="en" sz="1400" spc="-1" strike="noStrike">
                <a:solidFill>
                  <a:srgbClr val="000000"/>
                </a:solidFill>
                <a:latin typeface="Red Hat Display"/>
                <a:ea typeface="Red Hat Display"/>
              </a:rPr>
              <a:t>Ansible Tower Cluster is down</a:t>
            </a:r>
            <a:endParaRPr b="0" lang="en-US" sz="1400" spc="-1" strike="noStrike">
              <a:latin typeface="Arial"/>
            </a:endParaRPr>
          </a:p>
          <a:p>
            <a:pPr marL="457200" indent="-316800">
              <a:lnSpc>
                <a:spcPct val="115000"/>
              </a:lnSpc>
              <a:buClr>
                <a:srgbClr val="000000"/>
              </a:buClr>
              <a:buFont typeface="Red Hat Display"/>
              <a:buChar char="●"/>
            </a:pPr>
            <a:r>
              <a:rPr b="0" lang="en" sz="1400" spc="-1" strike="noStrike">
                <a:solidFill>
                  <a:srgbClr val="000000"/>
                </a:solidFill>
                <a:latin typeface="Red Hat Display"/>
                <a:ea typeface="Red Hat Display"/>
              </a:rPr>
              <a:t>Node (within a cluster) is down</a:t>
            </a:r>
            <a:endParaRPr b="0" lang="en-US" sz="1400" spc="-1" strike="noStrike">
              <a:latin typeface="Arial"/>
            </a:endParaRPr>
          </a:p>
          <a:p>
            <a:pPr marL="457200" indent="-316800">
              <a:lnSpc>
                <a:spcPct val="115000"/>
              </a:lnSpc>
              <a:buClr>
                <a:srgbClr val="000000"/>
              </a:buClr>
              <a:buFont typeface="Red Hat Display"/>
              <a:buChar char="●"/>
            </a:pPr>
            <a:r>
              <a:rPr b="0" lang="en" sz="1400" spc="-1" strike="noStrike">
                <a:solidFill>
                  <a:srgbClr val="000000"/>
                </a:solidFill>
                <a:latin typeface="Red Hat Display"/>
                <a:ea typeface="Red Hat Display"/>
              </a:rPr>
              <a:t>Last time data was updated</a:t>
            </a:r>
            <a:endParaRPr b="0" lang="en-US" sz="1400" spc="-1" strike="noStrike">
              <a:latin typeface="Arial"/>
            </a:endParaRPr>
          </a:p>
          <a:p>
            <a:pPr marL="457200" indent="-316800">
              <a:lnSpc>
                <a:spcPct val="115000"/>
              </a:lnSpc>
              <a:buClr>
                <a:srgbClr val="000000"/>
              </a:buClr>
              <a:buFont typeface="Red Hat Display"/>
              <a:buChar char="●"/>
            </a:pPr>
            <a:r>
              <a:rPr b="0" lang="en" sz="1400" spc="-1" strike="noStrike">
                <a:solidFill>
                  <a:srgbClr val="000000"/>
                </a:solidFill>
                <a:latin typeface="Red Hat Display"/>
                <a:ea typeface="Red Hat Display"/>
              </a:rPr>
              <a:t>Near license count</a:t>
            </a:r>
            <a:endParaRPr b="0" lang="en-US" sz="1400" spc="-1" strike="noStrike">
              <a:latin typeface="Arial"/>
            </a:endParaRPr>
          </a:p>
        </p:txBody>
      </p:sp>
      <p:pic>
        <p:nvPicPr>
          <p:cNvPr id="967" name="Google Shape;1235;p242" descr=""/>
          <p:cNvPicPr/>
          <p:nvPr/>
        </p:nvPicPr>
        <p:blipFill>
          <a:blip r:embed="rId1"/>
          <a:stretch/>
        </p:blipFill>
        <p:spPr>
          <a:xfrm>
            <a:off x="4523040" y="1494360"/>
            <a:ext cx="4102200" cy="1902240"/>
          </a:xfrm>
          <a:prstGeom prst="rect">
            <a:avLst/>
          </a:prstGeom>
          <a:ln w="76320">
            <a:solidFill>
              <a:srgbClr val="666666"/>
            </a:solidFill>
            <a:round/>
          </a:ln>
        </p:spPr>
      </p:pic>
      <p:sp>
        <p:nvSpPr>
          <p:cNvPr id="968" name="CustomShape 2"/>
          <p:cNvSpPr/>
          <p:nvPr/>
        </p:nvSpPr>
        <p:spPr>
          <a:xfrm>
            <a:off x="723960" y="514440"/>
            <a:ext cx="7238160" cy="43344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Health notifications</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CustomShape 1"/>
          <p:cNvSpPr/>
          <p:nvPr/>
        </p:nvSpPr>
        <p:spPr>
          <a:xfrm>
            <a:off x="410400" y="416160"/>
            <a:ext cx="3835080" cy="102240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Organizational </a:t>
            </a:r>
            <a:br/>
            <a:r>
              <a:rPr b="0" lang="en" sz="2700" spc="-1" strike="noStrike">
                <a:solidFill>
                  <a:srgbClr val="ee0000"/>
                </a:solidFill>
                <a:latin typeface="Red Hat Display"/>
                <a:ea typeface="Red Hat Display"/>
              </a:rPr>
              <a:t>statistics</a:t>
            </a:r>
            <a:endParaRPr b="0" lang="en-US" sz="2700" spc="-1" strike="noStrike">
              <a:latin typeface="Arial"/>
            </a:endParaRPr>
          </a:p>
        </p:txBody>
      </p:sp>
      <p:pic>
        <p:nvPicPr>
          <p:cNvPr id="970" name="Google Shape;1242;p243" descr=""/>
          <p:cNvPicPr/>
          <p:nvPr/>
        </p:nvPicPr>
        <p:blipFill>
          <a:blip r:embed="rId1"/>
          <a:stretch/>
        </p:blipFill>
        <p:spPr>
          <a:xfrm>
            <a:off x="2908800" y="599760"/>
            <a:ext cx="3661200" cy="4062600"/>
          </a:xfrm>
          <a:prstGeom prst="rect">
            <a:avLst/>
          </a:prstGeom>
          <a:ln w="38160">
            <a:solidFill>
              <a:srgbClr val="000000"/>
            </a:solidFill>
            <a:round/>
          </a:ln>
        </p:spPr>
      </p:pic>
      <p:sp>
        <p:nvSpPr>
          <p:cNvPr id="971" name="CustomShape 2"/>
          <p:cNvSpPr/>
          <p:nvPr/>
        </p:nvSpPr>
        <p:spPr>
          <a:xfrm>
            <a:off x="7179120" y="929520"/>
            <a:ext cx="1911600" cy="386280"/>
          </a:xfrm>
          <a:prstGeom prst="wedgeRectCallout">
            <a:avLst>
              <a:gd name="adj1" fmla="val -92781"/>
              <a:gd name="adj2" fmla="val 75336"/>
            </a:avLst>
          </a:prstGeom>
          <a:solidFill>
            <a:srgbClr val="999999"/>
          </a:solidFill>
          <a:ln>
            <a:noFill/>
          </a:ln>
        </p:spPr>
        <p:style>
          <a:lnRef idx="0"/>
          <a:fillRef idx="0"/>
          <a:effectRef idx="0"/>
          <a:fontRef idx="minor"/>
        </p:style>
        <p:txBody>
          <a:bodyPr tIns="91440" bIns="91440" anchor="ctr">
            <a:noAutofit/>
          </a:bodyPr>
          <a:p>
            <a:pPr>
              <a:lnSpc>
                <a:spcPct val="100000"/>
              </a:lnSpc>
              <a:tabLst>
                <a:tab algn="l" pos="0"/>
              </a:tabLst>
            </a:pPr>
            <a:r>
              <a:rPr b="0" lang="en" sz="1100" spc="-1" strike="noStrike">
                <a:solidFill>
                  <a:srgbClr val="ffffff"/>
                </a:solidFill>
                <a:latin typeface="Red Hat Display"/>
                <a:ea typeface="Red Hat Display"/>
              </a:rPr>
              <a:t>Filter by Organization</a:t>
            </a:r>
            <a:endParaRPr b="0" lang="en-US" sz="1100" spc="-1" strike="noStrike">
              <a:latin typeface="Arial"/>
            </a:endParaRPr>
          </a:p>
        </p:txBody>
      </p:sp>
      <p:sp>
        <p:nvSpPr>
          <p:cNvPr id="972" name="CustomShape 3"/>
          <p:cNvSpPr/>
          <p:nvPr/>
        </p:nvSpPr>
        <p:spPr>
          <a:xfrm>
            <a:off x="986400" y="1828080"/>
            <a:ext cx="1911600" cy="386280"/>
          </a:xfrm>
          <a:prstGeom prst="wedgeRectCallout">
            <a:avLst>
              <a:gd name="adj1" fmla="val 61746"/>
              <a:gd name="adj2" fmla="val 144705"/>
            </a:avLst>
          </a:prstGeom>
          <a:solidFill>
            <a:srgbClr val="999999"/>
          </a:solidFill>
          <a:ln>
            <a:noFill/>
          </a:ln>
        </p:spPr>
        <p:style>
          <a:lnRef idx="0"/>
          <a:fillRef idx="0"/>
          <a:effectRef idx="0"/>
          <a:fontRef idx="minor"/>
        </p:style>
        <p:txBody>
          <a:bodyPr tIns="91440" bIns="91440" anchor="ctr">
            <a:noAutofit/>
          </a:bodyPr>
          <a:p>
            <a:pPr>
              <a:lnSpc>
                <a:spcPct val="100000"/>
              </a:lnSpc>
              <a:tabLst>
                <a:tab algn="l" pos="0"/>
              </a:tabLst>
            </a:pPr>
            <a:r>
              <a:rPr b="0" lang="en" sz="1100" spc="-1" strike="noStrike">
                <a:solidFill>
                  <a:srgbClr val="ffffff"/>
                </a:solidFill>
                <a:latin typeface="Red Hat Display"/>
                <a:ea typeface="Red Hat Display"/>
              </a:rPr>
              <a:t>Job Status by Organization</a:t>
            </a:r>
            <a:endParaRPr b="0" lang="en-US" sz="1100" spc="-1" strike="noStrike">
              <a:latin typeface="Arial"/>
            </a:endParaRPr>
          </a:p>
        </p:txBody>
      </p:sp>
      <p:sp>
        <p:nvSpPr>
          <p:cNvPr id="973" name="CustomShape 4"/>
          <p:cNvSpPr/>
          <p:nvPr/>
        </p:nvSpPr>
        <p:spPr>
          <a:xfrm>
            <a:off x="6809400" y="2725200"/>
            <a:ext cx="2111400" cy="386280"/>
          </a:xfrm>
          <a:prstGeom prst="wedgeRectCallout">
            <a:avLst>
              <a:gd name="adj1" fmla="val -92781"/>
              <a:gd name="adj2" fmla="val 75336"/>
            </a:avLst>
          </a:prstGeom>
          <a:solidFill>
            <a:srgbClr val="999999"/>
          </a:solidFill>
          <a:ln>
            <a:noFill/>
          </a:ln>
        </p:spPr>
        <p:style>
          <a:lnRef idx="0"/>
          <a:fillRef idx="0"/>
          <a:effectRef idx="0"/>
          <a:fontRef idx="minor"/>
        </p:style>
        <p:txBody>
          <a:bodyPr tIns="91440" bIns="91440" anchor="ctr">
            <a:noAutofit/>
          </a:bodyPr>
          <a:p>
            <a:pPr>
              <a:lnSpc>
                <a:spcPct val="100000"/>
              </a:lnSpc>
              <a:tabLst>
                <a:tab algn="l" pos="0"/>
              </a:tabLst>
            </a:pPr>
            <a:r>
              <a:rPr b="0" lang="en" sz="1100" spc="-1" strike="noStrike">
                <a:solidFill>
                  <a:srgbClr val="ffffff"/>
                </a:solidFill>
                <a:latin typeface="Red Hat Display"/>
                <a:ea typeface="Red Hat Display"/>
              </a:rPr>
              <a:t>Usage by Organization</a:t>
            </a:r>
            <a:endParaRPr b="0" lang="en-US" sz="1100" spc="-1" strike="noStrike">
              <a:latin typeface="Arial"/>
            </a:endParaRPr>
          </a:p>
        </p:txBody>
      </p:sp>
      <p:sp>
        <p:nvSpPr>
          <p:cNvPr id="974" name="CustomShape 5"/>
          <p:cNvSpPr/>
          <p:nvPr/>
        </p:nvSpPr>
        <p:spPr>
          <a:xfrm>
            <a:off x="260280" y="3112200"/>
            <a:ext cx="2332800" cy="386280"/>
          </a:xfrm>
          <a:prstGeom prst="wedgeRectCallout">
            <a:avLst>
              <a:gd name="adj1" fmla="val 72989"/>
              <a:gd name="adj2" fmla="val 68115"/>
            </a:avLst>
          </a:prstGeom>
          <a:solidFill>
            <a:srgbClr val="999999"/>
          </a:solidFill>
          <a:ln>
            <a:noFill/>
          </a:ln>
        </p:spPr>
        <p:style>
          <a:lnRef idx="0"/>
          <a:fillRef idx="0"/>
          <a:effectRef idx="0"/>
          <a:fontRef idx="minor"/>
        </p:style>
        <p:txBody>
          <a:bodyPr tIns="91440" bIns="91440" anchor="ctr">
            <a:noAutofit/>
          </a:bodyPr>
          <a:p>
            <a:pPr>
              <a:lnSpc>
                <a:spcPct val="100000"/>
              </a:lnSpc>
              <a:tabLst>
                <a:tab algn="l" pos="0"/>
              </a:tabLst>
            </a:pPr>
            <a:r>
              <a:rPr b="0" lang="en" sz="1100" spc="-1" strike="noStrike">
                <a:solidFill>
                  <a:srgbClr val="ffffff"/>
                </a:solidFill>
                <a:latin typeface="Red Hat Display"/>
                <a:ea typeface="Red Hat Display"/>
              </a:rPr>
              <a:t>Job Runs by Organization</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CustomShape 1"/>
          <p:cNvSpPr/>
          <p:nvPr/>
        </p:nvSpPr>
        <p:spPr>
          <a:xfrm>
            <a:off x="1582200" y="1129320"/>
            <a:ext cx="2584080" cy="8697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800" spc="-1" strike="noStrike">
                <a:solidFill>
                  <a:srgbClr val="000000"/>
                </a:solidFill>
                <a:latin typeface="Red Hat Display"/>
                <a:ea typeface="Red Hat Display"/>
              </a:rPr>
              <a:t>Ansible Tower</a:t>
            </a:r>
            <a:endParaRPr b="0" lang="en-US" sz="1800" spc="-1" strike="noStrike">
              <a:latin typeface="Arial"/>
            </a:endParaRPr>
          </a:p>
        </p:txBody>
      </p:sp>
      <p:sp>
        <p:nvSpPr>
          <p:cNvPr id="976" name="CustomShape 2"/>
          <p:cNvSpPr/>
          <p:nvPr/>
        </p:nvSpPr>
        <p:spPr>
          <a:xfrm>
            <a:off x="5029200" y="1280160"/>
            <a:ext cx="3108600" cy="54828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800" spc="-1" strike="noStrike">
                <a:solidFill>
                  <a:srgbClr val="000000"/>
                </a:solidFill>
                <a:latin typeface="Red Hat Display"/>
                <a:ea typeface="Red Hat Display"/>
              </a:rPr>
              <a:t>Automation Analytics</a:t>
            </a:r>
            <a:endParaRPr b="0" lang="en-US" sz="1800" spc="-1" strike="noStrike">
              <a:latin typeface="Arial"/>
            </a:endParaRPr>
          </a:p>
        </p:txBody>
      </p:sp>
      <p:sp>
        <p:nvSpPr>
          <p:cNvPr id="977" name="CustomShape 3"/>
          <p:cNvSpPr/>
          <p:nvPr/>
        </p:nvSpPr>
        <p:spPr>
          <a:xfrm flipH="1">
            <a:off x="4525200" y="1446120"/>
            <a:ext cx="6480" cy="2998440"/>
          </a:xfrm>
          <a:custGeom>
            <a:avLst/>
            <a:gdLst/>
            <a:ahLst/>
            <a:rect l="l" t="t" r="r" b="b"/>
            <a:pathLst>
              <a:path w="21600" h="21600">
                <a:moveTo>
                  <a:pt x="0" y="0"/>
                </a:moveTo>
                <a:lnTo>
                  <a:pt x="21600" y="21600"/>
                </a:lnTo>
              </a:path>
            </a:pathLst>
          </a:custGeom>
          <a:noFill/>
          <a:ln w="19080">
            <a:solidFill>
              <a:srgbClr val="d9d9d9"/>
            </a:solidFill>
            <a:round/>
          </a:ln>
        </p:spPr>
        <p:style>
          <a:lnRef idx="0"/>
          <a:fillRef idx="0"/>
          <a:effectRef idx="0"/>
          <a:fontRef idx="minor"/>
        </p:style>
      </p:sp>
      <p:sp>
        <p:nvSpPr>
          <p:cNvPr id="978" name="CustomShape 4"/>
          <p:cNvSpPr/>
          <p:nvPr/>
        </p:nvSpPr>
        <p:spPr>
          <a:xfrm>
            <a:off x="5452200" y="1463040"/>
            <a:ext cx="2319840" cy="1410840"/>
          </a:xfrm>
          <a:prstGeom prst="rect">
            <a:avLst/>
          </a:prstGeom>
          <a:noFill/>
          <a:ln>
            <a:noFill/>
          </a:ln>
        </p:spPr>
        <p:style>
          <a:lnRef idx="0"/>
          <a:fillRef idx="0"/>
          <a:effectRef idx="0"/>
          <a:fontRef idx="minor"/>
        </p:style>
        <p:txBody>
          <a:bodyPr tIns="91440" bIns="91440">
            <a:noAutofit/>
          </a:bodyPr>
          <a:p>
            <a:pPr marL="216000" indent="-164160">
              <a:lnSpc>
                <a:spcPct val="150000"/>
              </a:lnSpc>
              <a:tabLst>
                <a:tab algn="l" pos="0"/>
              </a:tabLst>
            </a:pPr>
            <a:endParaRPr b="0" lang="en-US" sz="1800" spc="-1" strike="noStrike">
              <a:latin typeface="Arial"/>
            </a:endParaRPr>
          </a:p>
          <a:p>
            <a:pPr>
              <a:lnSpc>
                <a:spcPct val="15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Top job templates</a:t>
            </a:r>
            <a:endParaRPr b="0" lang="en-US" sz="1400" spc="-1" strike="noStrike">
              <a:latin typeface="Arial"/>
            </a:endParaRPr>
          </a:p>
          <a:p>
            <a:pPr marL="216000" indent="-215640">
              <a:lnSpc>
                <a:spcPct val="150000"/>
              </a:lnSpc>
              <a:buClr>
                <a:srgbClr val="000000"/>
              </a:buClr>
              <a:buFont typeface="Noto Sans Symbols"/>
              <a:buChar char="●"/>
              <a:tabLst>
                <a:tab algn="l" pos="0"/>
              </a:tabLst>
            </a:pPr>
            <a:r>
              <a:rPr b="0" lang="en" sz="1400" spc="-1" strike="noStrike">
                <a:solidFill>
                  <a:srgbClr val="000000"/>
                </a:solidFill>
                <a:latin typeface="Red Hat Display"/>
                <a:ea typeface="Red Hat Display"/>
              </a:rPr>
              <a:t>Top modules</a:t>
            </a:r>
            <a:endParaRPr b="0" lang="en-US" sz="1400" spc="-1" strike="noStrike">
              <a:latin typeface="Arial"/>
            </a:endParaRPr>
          </a:p>
          <a:p>
            <a:pPr>
              <a:lnSpc>
                <a:spcPct val="15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All clusters</a:t>
            </a:r>
            <a:br/>
            <a:r>
              <a:rPr b="0" lang="en" sz="1400" spc="-1" strike="noStrike">
                <a:solidFill>
                  <a:srgbClr val="000000"/>
                </a:solidFill>
                <a:latin typeface="Red Hat Display"/>
                <a:ea typeface="Red Hat Display"/>
              </a:rPr>
              <a:t>• Filter by cluster</a:t>
            </a:r>
            <a:endParaRPr b="0" lang="en-US" sz="1400" spc="-1" strike="noStrike">
              <a:latin typeface="Arial"/>
            </a:endParaRPr>
          </a:p>
          <a:p>
            <a:pPr>
              <a:lnSpc>
                <a:spcPct val="150000"/>
              </a:lnSpc>
              <a:tabLst>
                <a:tab algn="l" pos="0"/>
              </a:tabLst>
            </a:pPr>
            <a:endParaRPr b="0" lang="en-US" sz="1400" spc="-1" strike="noStrike">
              <a:latin typeface="Arial"/>
            </a:endParaRPr>
          </a:p>
        </p:txBody>
      </p:sp>
      <p:sp>
        <p:nvSpPr>
          <p:cNvPr id="979" name="CustomShape 5"/>
          <p:cNvSpPr/>
          <p:nvPr/>
        </p:nvSpPr>
        <p:spPr>
          <a:xfrm>
            <a:off x="1885680" y="1746360"/>
            <a:ext cx="2594520" cy="1189440"/>
          </a:xfrm>
          <a:prstGeom prst="rect">
            <a:avLst/>
          </a:prstGeom>
          <a:noFill/>
          <a:ln>
            <a:noFill/>
          </a:ln>
        </p:spPr>
        <p:style>
          <a:lnRef idx="0"/>
          <a:fillRef idx="0"/>
          <a:effectRef idx="0"/>
          <a:fontRef idx="minor"/>
        </p:style>
        <p:txBody>
          <a:bodyPr tIns="91440" bIns="91440">
            <a:noAutofit/>
          </a:bodyPr>
          <a:p>
            <a:pPr>
              <a:lnSpc>
                <a:spcPct val="15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Recent job templates</a:t>
            </a:r>
            <a:br/>
            <a:r>
              <a:rPr b="0" lang="en" sz="1400" spc="-1" strike="noStrike">
                <a:solidFill>
                  <a:srgbClr val="000000"/>
                </a:solidFill>
                <a:latin typeface="Red Hat Display"/>
                <a:ea typeface="Red Hat Display"/>
              </a:rPr>
              <a:t>• No module data</a:t>
            </a:r>
            <a:endParaRPr b="0" lang="en-US" sz="1400" spc="-1" strike="noStrike">
              <a:latin typeface="Arial"/>
            </a:endParaRPr>
          </a:p>
          <a:p>
            <a:pPr>
              <a:lnSpc>
                <a:spcPct val="150000"/>
              </a:lnSpc>
              <a:tabLst>
                <a:tab algn="l" pos="0"/>
              </a:tabLst>
            </a:pPr>
            <a:r>
              <a:rPr b="0" lang="en" sz="1400" spc="-1" strike="noStrike">
                <a:solidFill>
                  <a:srgbClr val="000000"/>
                </a:solidFill>
                <a:latin typeface="Red Hat Display"/>
                <a:ea typeface="Red Hat Display"/>
              </a:rPr>
              <a:t>• </a:t>
            </a:r>
            <a:r>
              <a:rPr b="0" lang="en" sz="1400" spc="-1" strike="noStrike">
                <a:solidFill>
                  <a:srgbClr val="000000"/>
                </a:solidFill>
                <a:latin typeface="Red Hat Display"/>
                <a:ea typeface="Red Hat Display"/>
              </a:rPr>
              <a:t>One cluster</a:t>
            </a:r>
            <a:endParaRPr b="0" lang="en-US" sz="1400" spc="-1" strike="noStrike">
              <a:latin typeface="Arial"/>
            </a:endParaRPr>
          </a:p>
        </p:txBody>
      </p:sp>
      <p:pic>
        <p:nvPicPr>
          <p:cNvPr id="980" name="Google Shape;1256;p244" descr=""/>
          <p:cNvPicPr/>
          <p:nvPr/>
        </p:nvPicPr>
        <p:blipFill>
          <a:blip r:embed="rId1"/>
          <a:stretch/>
        </p:blipFill>
        <p:spPr>
          <a:xfrm>
            <a:off x="1854360" y="3224160"/>
            <a:ext cx="1008360" cy="765000"/>
          </a:xfrm>
          <a:prstGeom prst="rect">
            <a:avLst/>
          </a:prstGeom>
          <a:ln>
            <a:noFill/>
          </a:ln>
        </p:spPr>
      </p:pic>
      <p:pic>
        <p:nvPicPr>
          <p:cNvPr id="981" name="Google Shape;1257;p244" descr=""/>
          <p:cNvPicPr/>
          <p:nvPr/>
        </p:nvPicPr>
        <p:blipFill>
          <a:blip r:embed="rId2"/>
          <a:stretch/>
        </p:blipFill>
        <p:spPr>
          <a:xfrm>
            <a:off x="5800320" y="3270240"/>
            <a:ext cx="1008360" cy="765000"/>
          </a:xfrm>
          <a:prstGeom prst="rect">
            <a:avLst/>
          </a:prstGeom>
          <a:ln>
            <a:noFill/>
          </a:ln>
        </p:spPr>
      </p:pic>
      <p:pic>
        <p:nvPicPr>
          <p:cNvPr id="982" name="Google Shape;1258;p244" descr=""/>
          <p:cNvPicPr/>
          <p:nvPr/>
        </p:nvPicPr>
        <p:blipFill>
          <a:blip r:embed="rId3"/>
          <a:stretch/>
        </p:blipFill>
        <p:spPr>
          <a:xfrm>
            <a:off x="3091320" y="3112560"/>
            <a:ext cx="801000" cy="988560"/>
          </a:xfrm>
          <a:prstGeom prst="rect">
            <a:avLst/>
          </a:prstGeom>
          <a:ln>
            <a:noFill/>
          </a:ln>
        </p:spPr>
      </p:pic>
      <p:sp>
        <p:nvSpPr>
          <p:cNvPr id="983" name="CustomShape 6"/>
          <p:cNvSpPr/>
          <p:nvPr/>
        </p:nvSpPr>
        <p:spPr>
          <a:xfrm>
            <a:off x="2863440" y="3607200"/>
            <a:ext cx="227160" cy="36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pic>
        <p:nvPicPr>
          <p:cNvPr id="984" name="Google Shape;1260;p244" descr=""/>
          <p:cNvPicPr/>
          <p:nvPr/>
        </p:nvPicPr>
        <p:blipFill>
          <a:blip r:embed="rId4"/>
          <a:stretch/>
        </p:blipFill>
        <p:spPr>
          <a:xfrm>
            <a:off x="7129800" y="3215160"/>
            <a:ext cx="354240" cy="437400"/>
          </a:xfrm>
          <a:prstGeom prst="rect">
            <a:avLst/>
          </a:prstGeom>
          <a:ln>
            <a:noFill/>
          </a:ln>
        </p:spPr>
      </p:pic>
      <p:pic>
        <p:nvPicPr>
          <p:cNvPr id="985" name="Google Shape;1261;p244" descr=""/>
          <p:cNvPicPr/>
          <p:nvPr/>
        </p:nvPicPr>
        <p:blipFill>
          <a:blip r:embed="rId5"/>
          <a:stretch/>
        </p:blipFill>
        <p:spPr>
          <a:xfrm>
            <a:off x="7129800" y="3782160"/>
            <a:ext cx="354240" cy="437400"/>
          </a:xfrm>
          <a:prstGeom prst="rect">
            <a:avLst/>
          </a:prstGeom>
          <a:ln>
            <a:noFill/>
          </a:ln>
        </p:spPr>
      </p:pic>
      <p:pic>
        <p:nvPicPr>
          <p:cNvPr id="986" name="Google Shape;1262;p244" descr=""/>
          <p:cNvPicPr/>
          <p:nvPr/>
        </p:nvPicPr>
        <p:blipFill>
          <a:blip r:embed="rId6"/>
          <a:stretch/>
        </p:blipFill>
        <p:spPr>
          <a:xfrm>
            <a:off x="5124960" y="3215160"/>
            <a:ext cx="354240" cy="437400"/>
          </a:xfrm>
          <a:prstGeom prst="rect">
            <a:avLst/>
          </a:prstGeom>
          <a:ln>
            <a:noFill/>
          </a:ln>
        </p:spPr>
      </p:pic>
      <p:pic>
        <p:nvPicPr>
          <p:cNvPr id="987" name="Google Shape;1263;p244" descr=""/>
          <p:cNvPicPr/>
          <p:nvPr/>
        </p:nvPicPr>
        <p:blipFill>
          <a:blip r:embed="rId7"/>
          <a:stretch/>
        </p:blipFill>
        <p:spPr>
          <a:xfrm>
            <a:off x="5124960" y="3782160"/>
            <a:ext cx="354240" cy="437400"/>
          </a:xfrm>
          <a:prstGeom prst="rect">
            <a:avLst/>
          </a:prstGeom>
          <a:ln>
            <a:noFill/>
          </a:ln>
        </p:spPr>
      </p:pic>
      <p:sp>
        <p:nvSpPr>
          <p:cNvPr id="988" name="CustomShape 7"/>
          <p:cNvSpPr/>
          <p:nvPr/>
        </p:nvSpPr>
        <p:spPr>
          <a:xfrm>
            <a:off x="5479920" y="3434040"/>
            <a:ext cx="319680" cy="21816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989" name="CustomShape 8"/>
          <p:cNvSpPr/>
          <p:nvPr/>
        </p:nvSpPr>
        <p:spPr>
          <a:xfrm flipH="1" rot="10800000">
            <a:off x="5479920" y="3653640"/>
            <a:ext cx="319680" cy="34776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990" name="CustomShape 9"/>
          <p:cNvSpPr/>
          <p:nvPr/>
        </p:nvSpPr>
        <p:spPr>
          <a:xfrm flipH="1">
            <a:off x="6808680" y="3434040"/>
            <a:ext cx="319680" cy="21816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991" name="CustomShape 10"/>
          <p:cNvSpPr/>
          <p:nvPr/>
        </p:nvSpPr>
        <p:spPr>
          <a:xfrm rot="10800000">
            <a:off x="6810120" y="3653640"/>
            <a:ext cx="319680" cy="347760"/>
          </a:xfrm>
          <a:custGeom>
            <a:avLst/>
            <a:gdLst/>
            <a:ahLst/>
            <a:rect l="l" t="t" r="r" b="b"/>
            <a:pathLst>
              <a:path w="21600" h="21600">
                <a:moveTo>
                  <a:pt x="0" y="0"/>
                </a:moveTo>
                <a:lnTo>
                  <a:pt x="21600" y="21600"/>
                </a:lnTo>
              </a:path>
            </a:pathLst>
          </a:custGeom>
          <a:noFill/>
          <a:ln w="9360">
            <a:solidFill>
              <a:srgbClr val="595959"/>
            </a:solidFill>
            <a:round/>
          </a:ln>
        </p:spPr>
        <p:style>
          <a:lnRef idx="0"/>
          <a:fillRef idx="0"/>
          <a:effectRef idx="0"/>
          <a:fontRef idx="minor"/>
        </p:style>
      </p:sp>
      <p:sp>
        <p:nvSpPr>
          <p:cNvPr id="992" name="CustomShape 11"/>
          <p:cNvSpPr/>
          <p:nvPr/>
        </p:nvSpPr>
        <p:spPr>
          <a:xfrm>
            <a:off x="0" y="504720"/>
            <a:ext cx="9143280" cy="437400"/>
          </a:xfrm>
          <a:prstGeom prst="rect">
            <a:avLst/>
          </a:prstGeom>
          <a:noFill/>
          <a:ln>
            <a:noFill/>
          </a:ln>
        </p:spPr>
        <p:style>
          <a:lnRef idx="0"/>
          <a:fillRef idx="0"/>
          <a:effectRef idx="0"/>
          <a:fontRef idx="minor"/>
        </p:style>
        <p:txBody>
          <a:bodyPr lIns="68400" rIns="68400" tIns="68400" bIns="68400" anchor="b">
            <a:noAutofit/>
          </a:bodyPr>
          <a:p>
            <a:pPr algn="ctr">
              <a:lnSpc>
                <a:spcPct val="100000"/>
              </a:lnSpc>
              <a:tabLst>
                <a:tab algn="l" pos="0"/>
              </a:tabLst>
            </a:pPr>
            <a:r>
              <a:rPr b="0" lang="en" sz="2700" spc="-1" strike="noStrike">
                <a:solidFill>
                  <a:srgbClr val="ee0000"/>
                </a:solidFill>
                <a:latin typeface="Red Hat Display"/>
                <a:ea typeface="Red Hat Display"/>
              </a:rPr>
              <a:t>Dashboard comparison</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3" name="Google Shape;1273;p245" descr=""/>
          <p:cNvPicPr/>
          <p:nvPr/>
        </p:nvPicPr>
        <p:blipFill>
          <a:blip r:embed="rId1"/>
          <a:stretch/>
        </p:blipFill>
        <p:spPr>
          <a:xfrm>
            <a:off x="1281240" y="3935880"/>
            <a:ext cx="183960" cy="272880"/>
          </a:xfrm>
          <a:prstGeom prst="rect">
            <a:avLst/>
          </a:prstGeom>
          <a:ln>
            <a:noFill/>
          </a:ln>
        </p:spPr>
      </p:pic>
      <p:sp>
        <p:nvSpPr>
          <p:cNvPr id="994" name="CustomShape 1"/>
          <p:cNvSpPr/>
          <p:nvPr/>
        </p:nvSpPr>
        <p:spPr>
          <a:xfrm>
            <a:off x="710280" y="1005120"/>
            <a:ext cx="7722720" cy="43344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 sz="2200" spc="-1" strike="noStrike">
                <a:solidFill>
                  <a:srgbClr val="000000"/>
                </a:solidFill>
                <a:latin typeface="Red Hat Display"/>
                <a:ea typeface="Red Hat Display"/>
              </a:rPr>
              <a:t>Simplified and consistent content delivery</a:t>
            </a:r>
            <a:endParaRPr b="0" lang="en-US" sz="2200" spc="-1" strike="noStrike">
              <a:latin typeface="Arial"/>
            </a:endParaRPr>
          </a:p>
        </p:txBody>
      </p:sp>
      <p:sp>
        <p:nvSpPr>
          <p:cNvPr id="995" name="CustomShape 2"/>
          <p:cNvSpPr/>
          <p:nvPr/>
        </p:nvSpPr>
        <p:spPr>
          <a:xfrm>
            <a:off x="1201320" y="1814400"/>
            <a:ext cx="2934360" cy="195768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0" lang="en" sz="1200" spc="-1" strike="noStrike">
                <a:solidFill>
                  <a:srgbClr val="000000"/>
                </a:solidFill>
                <a:latin typeface="Red Hat Display"/>
                <a:ea typeface="Red Hat Display"/>
              </a:rPr>
              <a:t>Provides quick benefit by lowering barriers to automation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Red Hat Display"/>
                <a:ea typeface="Red Hat Display"/>
              </a:rPr>
              <a:t>Streamlines tech partners providing direct-to-user automation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Red Hat Display"/>
                <a:ea typeface="Red Hat Display"/>
              </a:rPr>
              <a:t>Simplifies internal collaboration, distribution, versioning</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000000"/>
                </a:solidFill>
                <a:latin typeface="Red Hat Display"/>
                <a:ea typeface="Red Hat Display"/>
              </a:rPr>
              <a:t>Ability to distribute, share and consume content at your own pace</a:t>
            </a:r>
            <a:endParaRPr b="0" lang="en-US" sz="1200" spc="-1" strike="noStrike">
              <a:latin typeface="Arial"/>
            </a:endParaRPr>
          </a:p>
        </p:txBody>
      </p:sp>
      <p:grpSp>
        <p:nvGrpSpPr>
          <p:cNvPr id="996" name="Group 3"/>
          <p:cNvGrpSpPr/>
          <p:nvPr/>
        </p:nvGrpSpPr>
        <p:grpSpPr>
          <a:xfrm>
            <a:off x="4798800" y="1796040"/>
            <a:ext cx="2893680" cy="2108160"/>
            <a:chOff x="4798800" y="1796040"/>
            <a:chExt cx="2893680" cy="2108160"/>
          </a:xfrm>
        </p:grpSpPr>
        <p:pic>
          <p:nvPicPr>
            <p:cNvPr id="997" name="Google Shape;1277;p245" descr=""/>
            <p:cNvPicPr/>
            <p:nvPr/>
          </p:nvPicPr>
          <p:blipFill>
            <a:blip r:embed="rId2">
              <a:alphaModFix amt="18000"/>
            </a:blip>
            <a:stretch/>
          </p:blipFill>
          <p:spPr>
            <a:xfrm>
              <a:off x="4798800" y="1796040"/>
              <a:ext cx="2893680" cy="1733040"/>
            </a:xfrm>
            <a:prstGeom prst="rect">
              <a:avLst/>
            </a:prstGeom>
            <a:ln>
              <a:noFill/>
            </a:ln>
          </p:spPr>
        </p:pic>
        <p:sp>
          <p:nvSpPr>
            <p:cNvPr id="998" name="CustomShape 4"/>
            <p:cNvSpPr/>
            <p:nvPr/>
          </p:nvSpPr>
          <p:spPr>
            <a:xfrm>
              <a:off x="5291640" y="2931120"/>
              <a:ext cx="2033640" cy="639000"/>
            </a:xfrm>
            <a:prstGeom prst="rect">
              <a:avLst/>
            </a:prstGeom>
            <a:solidFill>
              <a:srgbClr val="ffffff"/>
            </a:solidFill>
            <a:ln>
              <a:noFill/>
            </a:ln>
          </p:spPr>
          <p:style>
            <a:lnRef idx="0"/>
            <a:fillRef idx="0"/>
            <a:effectRef idx="0"/>
            <a:fontRef idx="minor"/>
          </p:style>
        </p:sp>
        <p:pic>
          <p:nvPicPr>
            <p:cNvPr id="999" name="Google Shape;1279;p245" descr=""/>
            <p:cNvPicPr/>
            <p:nvPr/>
          </p:nvPicPr>
          <p:blipFill>
            <a:blip r:embed="rId3"/>
            <a:stretch/>
          </p:blipFill>
          <p:spPr>
            <a:xfrm>
              <a:off x="5342040" y="2171160"/>
              <a:ext cx="1932480" cy="1733040"/>
            </a:xfrm>
            <a:prstGeom prst="rect">
              <a:avLst/>
            </a:prstGeom>
            <a:ln>
              <a:noFill/>
            </a:ln>
          </p:spPr>
        </p:pic>
      </p:grpSp>
      <p:sp>
        <p:nvSpPr>
          <p:cNvPr id="1000" name="CustomShape 5"/>
          <p:cNvSpPr/>
          <p:nvPr/>
        </p:nvSpPr>
        <p:spPr>
          <a:xfrm>
            <a:off x="723960" y="514440"/>
            <a:ext cx="7238160" cy="433440"/>
          </a:xfrm>
          <a:prstGeom prst="rect">
            <a:avLst/>
          </a:prstGeom>
          <a:noFill/>
          <a:ln>
            <a:noFill/>
          </a:ln>
        </p:spPr>
        <p:style>
          <a:lnRef idx="0"/>
          <a:fillRef idx="0"/>
          <a:effectRef idx="0"/>
          <a:fontRef idx="minor"/>
        </p:style>
        <p:txBody>
          <a:bodyPr lIns="68400" rIns="68400" tIns="68400" bIns="68400" anchor="b">
            <a:noAutofit/>
          </a:bodyPr>
          <a:p>
            <a:pPr algn="ctr">
              <a:lnSpc>
                <a:spcPct val="100000"/>
              </a:lnSpc>
              <a:tabLst>
                <a:tab algn="l" pos="0"/>
              </a:tabLst>
            </a:pPr>
            <a:r>
              <a:rPr b="0" lang="en" sz="2700" spc="-1" strike="noStrike">
                <a:solidFill>
                  <a:srgbClr val="ee0000"/>
                </a:solidFill>
                <a:latin typeface="Red Hat Display"/>
                <a:ea typeface="Red Hat Display"/>
              </a:rPr>
              <a:t>Ansible Content Collections</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CustomShape 1"/>
          <p:cNvSpPr/>
          <p:nvPr/>
        </p:nvSpPr>
        <p:spPr>
          <a:xfrm>
            <a:off x="775080" y="1303560"/>
            <a:ext cx="7021440" cy="27288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1" lang="en" sz="1400" spc="-1" strike="noStrike">
                <a:solidFill>
                  <a:srgbClr val="000000"/>
                </a:solidFill>
                <a:latin typeface="Red Hat Display"/>
                <a:ea typeface="Red Hat Display"/>
              </a:rPr>
              <a:t>Discover, publish, and manage Collections</a:t>
            </a:r>
            <a:endParaRPr b="0" lang="en-US" sz="1400" spc="-1" strike="noStrike">
              <a:latin typeface="Arial"/>
            </a:endParaRPr>
          </a:p>
        </p:txBody>
      </p:sp>
      <p:pic>
        <p:nvPicPr>
          <p:cNvPr id="1002" name="Google Shape;1286;p246" descr=""/>
          <p:cNvPicPr/>
          <p:nvPr/>
        </p:nvPicPr>
        <p:blipFill>
          <a:blip r:embed="rId1"/>
          <a:stretch/>
        </p:blipFill>
        <p:spPr>
          <a:xfrm>
            <a:off x="1281240" y="3935880"/>
            <a:ext cx="183960" cy="272880"/>
          </a:xfrm>
          <a:prstGeom prst="rect">
            <a:avLst/>
          </a:prstGeom>
          <a:ln>
            <a:noFill/>
          </a:ln>
        </p:spPr>
      </p:pic>
      <p:pic>
        <p:nvPicPr>
          <p:cNvPr id="1003" name="Google Shape;1287;p246" descr=""/>
          <p:cNvPicPr/>
          <p:nvPr/>
        </p:nvPicPr>
        <p:blipFill>
          <a:blip r:embed="rId2"/>
          <a:srcRect l="0" t="0" r="0" b="3947"/>
          <a:stretch/>
        </p:blipFill>
        <p:spPr>
          <a:xfrm>
            <a:off x="4300560" y="1662480"/>
            <a:ext cx="4564440" cy="2134800"/>
          </a:xfrm>
          <a:prstGeom prst="rect">
            <a:avLst/>
          </a:prstGeom>
          <a:ln w="38160">
            <a:solidFill>
              <a:srgbClr val="666666"/>
            </a:solidFill>
            <a:round/>
          </a:ln>
        </p:spPr>
      </p:pic>
      <p:sp>
        <p:nvSpPr>
          <p:cNvPr id="1004" name="CustomShape 2"/>
          <p:cNvSpPr/>
          <p:nvPr/>
        </p:nvSpPr>
        <p:spPr>
          <a:xfrm>
            <a:off x="801720" y="1676520"/>
            <a:ext cx="2844360" cy="237600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0" lang="en" sz="1400" spc="-1" strike="noStrike">
                <a:solidFill>
                  <a:srgbClr val="000000"/>
                </a:solidFill>
                <a:latin typeface="Red Hat Display"/>
                <a:ea typeface="Red Hat Display"/>
              </a:rPr>
              <a:t>Quickly discover available Red Hat and certified content through Collections. </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 sz="1400" spc="-1" strike="noStrike">
                <a:solidFill>
                  <a:srgbClr val="000000"/>
                </a:solidFill>
                <a:latin typeface="Red Hat Display"/>
                <a:ea typeface="Red Hat Display"/>
              </a:rPr>
              <a:t>Manage and test your organization’s view of available content.*</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 sz="1400" spc="-1" strike="noStrike">
                <a:solidFill>
                  <a:srgbClr val="000000"/>
                </a:solidFill>
                <a:latin typeface="Red Hat Display"/>
                <a:ea typeface="Red Hat Display"/>
              </a:rPr>
              <a:t>Manage your locally available automation via on-premise.*</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1005" name="CustomShape 3"/>
          <p:cNvSpPr/>
          <p:nvPr/>
        </p:nvSpPr>
        <p:spPr>
          <a:xfrm>
            <a:off x="723960" y="514440"/>
            <a:ext cx="7238160" cy="433440"/>
          </a:xfrm>
          <a:prstGeom prst="rect">
            <a:avLst/>
          </a:prstGeom>
          <a:noFill/>
          <a:ln>
            <a:noFill/>
          </a:ln>
        </p:spPr>
        <p:style>
          <a:lnRef idx="0"/>
          <a:fillRef idx="0"/>
          <a:effectRef idx="0"/>
          <a:fontRef idx="minor"/>
        </p:style>
        <p:txBody>
          <a:bodyPr lIns="68400" rIns="68400" tIns="68400" bIns="68400" anchor="b">
            <a:noAutofit/>
          </a:bodyPr>
          <a:p>
            <a:pPr>
              <a:lnSpc>
                <a:spcPct val="100000"/>
              </a:lnSpc>
              <a:tabLst>
                <a:tab algn="l" pos="0"/>
              </a:tabLst>
            </a:pPr>
            <a:r>
              <a:rPr b="0" lang="en" sz="2700" spc="-1" strike="noStrike">
                <a:solidFill>
                  <a:srgbClr val="ee0000"/>
                </a:solidFill>
                <a:latin typeface="Red Hat Display"/>
                <a:ea typeface="Red Hat Display"/>
              </a:rPr>
              <a:t>Automation Hub</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06" name="CustomShape 1"/>
          <p:cNvSpPr/>
          <p:nvPr/>
        </p:nvSpPr>
        <p:spPr>
          <a:xfrm>
            <a:off x="428400" y="1882800"/>
            <a:ext cx="6309720" cy="10623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3000" spc="-1" strike="noStrike">
                <a:solidFill>
                  <a:srgbClr val="ffffff"/>
                </a:solidFill>
                <a:latin typeface="Overpass"/>
                <a:ea typeface="Overpass"/>
              </a:rPr>
              <a:t>AUTOMATION ACROSS </a:t>
            </a:r>
            <a:endParaRPr b="0" lang="en-US" sz="3000" spc="-1" strike="noStrike">
              <a:latin typeface="Arial"/>
            </a:endParaRPr>
          </a:p>
          <a:p>
            <a:pPr>
              <a:lnSpc>
                <a:spcPct val="100000"/>
              </a:lnSpc>
              <a:tabLst>
                <a:tab algn="l" pos="0"/>
              </a:tabLst>
            </a:pPr>
            <a:r>
              <a:rPr b="1" lang="en" sz="3000" spc="-1" strike="noStrike">
                <a:solidFill>
                  <a:srgbClr val="ffffff"/>
                </a:solidFill>
                <a:latin typeface="Overpass"/>
                <a:ea typeface="Overpass"/>
              </a:rPr>
              <a:t>THE ENTERPRISE</a:t>
            </a:r>
            <a:endParaRPr b="0" lang="en-US" sz="3000" spc="-1" strike="noStrike">
              <a:latin typeface="Arial"/>
            </a:endParaRPr>
          </a:p>
        </p:txBody>
      </p:sp>
      <p:pic>
        <p:nvPicPr>
          <p:cNvPr id="1007" name="Google Shape;1295;p247" descr=""/>
          <p:cNvPicPr/>
          <p:nvPr/>
        </p:nvPicPr>
        <p:blipFill>
          <a:blip r:embed="rId2"/>
          <a:stretch/>
        </p:blipFill>
        <p:spPr>
          <a:xfrm>
            <a:off x="384120" y="423360"/>
            <a:ext cx="2246760" cy="673560"/>
          </a:xfrm>
          <a:prstGeom prst="rect">
            <a:avLst/>
          </a:prstGeom>
          <a:ln>
            <a:noFill/>
          </a:ln>
        </p:spPr>
      </p:pic>
      <p:pic>
        <p:nvPicPr>
          <p:cNvPr id="1008" name="Google Shape;1296;p247" descr=""/>
          <p:cNvPicPr/>
          <p:nvPr/>
        </p:nvPicPr>
        <p:blipFill>
          <a:blip r:embed="rId3"/>
          <a:stretch/>
        </p:blipFill>
        <p:spPr>
          <a:xfrm>
            <a:off x="8346960" y="4833000"/>
            <a:ext cx="644040" cy="2062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CustomShape 1"/>
          <p:cNvSpPr/>
          <p:nvPr/>
        </p:nvSpPr>
        <p:spPr>
          <a:xfrm>
            <a:off x="192240" y="1761840"/>
            <a:ext cx="4323960" cy="2886840"/>
          </a:xfrm>
          <a:prstGeom prst="rect">
            <a:avLst/>
          </a:prstGeom>
          <a:noFill/>
          <a:ln>
            <a:noFill/>
          </a:ln>
        </p:spPr>
        <p:style>
          <a:lnRef idx="0"/>
          <a:fillRef idx="0"/>
          <a:effectRef idx="0"/>
          <a:fontRef idx="minor"/>
        </p:style>
        <p:txBody>
          <a:bodyPr>
            <a:noAutofit/>
          </a:bodyPr>
          <a:p>
            <a:pPr>
              <a:lnSpc>
                <a:spcPct val="100000"/>
              </a:lnSpc>
              <a:tabLst>
                <a:tab algn="l" pos="0"/>
              </a:tabLst>
            </a:pPr>
            <a:r>
              <a:rPr b="0" lang="en" sz="1400" spc="-1" strike="noStrike">
                <a:solidFill>
                  <a:srgbClr val="000000"/>
                </a:solidFill>
                <a:latin typeface="Open Sans"/>
                <a:ea typeface="Open Sans"/>
              </a:rPr>
              <a:t>Ansible Tower is an </a:t>
            </a:r>
            <a:r>
              <a:rPr b="1" lang="en" sz="1400" spc="-1" strike="noStrike">
                <a:solidFill>
                  <a:srgbClr val="000000"/>
                </a:solidFill>
                <a:latin typeface="Open Sans"/>
                <a:ea typeface="Open Sans"/>
              </a:rPr>
              <a:t>enterprise framework</a:t>
            </a:r>
            <a:r>
              <a:rPr b="0" lang="en" sz="1400" spc="-1" strike="noStrike">
                <a:solidFill>
                  <a:srgbClr val="000000"/>
                </a:solidFill>
                <a:latin typeface="Open Sans"/>
                <a:ea typeface="Open Sans"/>
              </a:rPr>
              <a:t> for controlling, securing and managing your Ansible automation – with a </a:t>
            </a:r>
            <a:r>
              <a:rPr b="1" lang="en" sz="1400" spc="-1" strike="noStrike">
                <a:solidFill>
                  <a:srgbClr val="000000"/>
                </a:solidFill>
                <a:latin typeface="Open Sans"/>
                <a:ea typeface="Open Sans"/>
              </a:rPr>
              <a:t>UI and RESTful API.</a:t>
            </a:r>
            <a:endParaRPr b="0" lang="en-US" sz="1400" spc="-1" strike="noStrike">
              <a:latin typeface="Arial"/>
            </a:endParaRPr>
          </a:p>
          <a:p>
            <a:pPr>
              <a:lnSpc>
                <a:spcPct val="100000"/>
              </a:lnSpc>
              <a:tabLst>
                <a:tab algn="l" pos="0"/>
              </a:tabLst>
            </a:pPr>
            <a:endParaRPr b="0" lang="en-US" sz="1400" spc="-1" strike="noStrike">
              <a:latin typeface="Arial"/>
            </a:endParaRPr>
          </a:p>
          <a:p>
            <a:pPr marL="457200" indent="-316800">
              <a:lnSpc>
                <a:spcPct val="100000"/>
              </a:lnSpc>
              <a:buClr>
                <a:srgbClr val="000000"/>
              </a:buClr>
              <a:buFont typeface="Open Sans"/>
              <a:buChar char="●"/>
              <a:tabLst>
                <a:tab algn="l" pos="0"/>
              </a:tabLst>
            </a:pPr>
            <a:r>
              <a:rPr b="1" lang="en" sz="1400" spc="-1" strike="noStrike">
                <a:solidFill>
                  <a:srgbClr val="000000"/>
                </a:solidFill>
                <a:latin typeface="Open Sans"/>
                <a:ea typeface="Open Sans"/>
              </a:rPr>
              <a:t>RESTful API</a:t>
            </a:r>
            <a:endParaRPr b="0" lang="en-US" sz="1400" spc="-1" strike="noStrike">
              <a:latin typeface="Arial"/>
            </a:endParaRPr>
          </a:p>
          <a:p>
            <a:pPr marL="457200" indent="-316800">
              <a:lnSpc>
                <a:spcPct val="100000"/>
              </a:lnSpc>
              <a:buClr>
                <a:srgbClr val="000000"/>
              </a:buClr>
              <a:buFont typeface="Open Sans"/>
              <a:buChar char="●"/>
              <a:tabLst>
                <a:tab algn="l" pos="0"/>
              </a:tabLst>
            </a:pPr>
            <a:r>
              <a:rPr b="1" lang="en" sz="1400" spc="-1" strike="noStrike">
                <a:solidFill>
                  <a:srgbClr val="000000"/>
                </a:solidFill>
                <a:latin typeface="Open Sans"/>
                <a:ea typeface="Open Sans"/>
              </a:rPr>
              <a:t>Role Based access control</a:t>
            </a:r>
            <a:endParaRPr b="0" lang="en-US" sz="1400" spc="-1" strike="noStrike">
              <a:latin typeface="Arial"/>
            </a:endParaRPr>
          </a:p>
          <a:p>
            <a:pPr marL="457200" indent="-316800">
              <a:lnSpc>
                <a:spcPct val="100000"/>
              </a:lnSpc>
              <a:buClr>
                <a:srgbClr val="000000"/>
              </a:buClr>
              <a:buFont typeface="Open Sans"/>
              <a:buChar char="●"/>
              <a:tabLst>
                <a:tab algn="l" pos="0"/>
              </a:tabLst>
            </a:pPr>
            <a:r>
              <a:rPr b="1" lang="en" sz="1400" spc="-1" strike="noStrike">
                <a:solidFill>
                  <a:srgbClr val="000000"/>
                </a:solidFill>
                <a:latin typeface="Open Sans"/>
                <a:ea typeface="Open Sans"/>
              </a:rPr>
              <a:t>Deploy </a:t>
            </a:r>
            <a:r>
              <a:rPr b="0" lang="en" sz="1400" spc="-1" strike="noStrike">
                <a:solidFill>
                  <a:srgbClr val="000000"/>
                </a:solidFill>
                <a:latin typeface="Open Sans"/>
                <a:ea typeface="Open Sans"/>
              </a:rPr>
              <a:t>entire applications with </a:t>
            </a:r>
            <a:r>
              <a:rPr b="1" lang="en" sz="1400" spc="-1" strike="noStrike">
                <a:solidFill>
                  <a:srgbClr val="000000"/>
                </a:solidFill>
                <a:latin typeface="Open Sans"/>
                <a:ea typeface="Open Sans"/>
              </a:rPr>
              <a:t>push-button deployment</a:t>
            </a:r>
            <a:r>
              <a:rPr b="0" lang="en" sz="1400" spc="-1" strike="noStrike">
                <a:solidFill>
                  <a:srgbClr val="000000"/>
                </a:solidFill>
                <a:latin typeface="Open Sans"/>
                <a:ea typeface="Open Sans"/>
              </a:rPr>
              <a:t> access</a:t>
            </a:r>
            <a:endParaRPr b="0" lang="en-US" sz="1400" spc="-1" strike="noStrike">
              <a:latin typeface="Arial"/>
            </a:endParaRPr>
          </a:p>
          <a:p>
            <a:pPr marL="457200" indent="-316800">
              <a:lnSpc>
                <a:spcPct val="100000"/>
              </a:lnSpc>
              <a:buClr>
                <a:srgbClr val="000000"/>
              </a:buClr>
              <a:buFont typeface="Open Sans"/>
              <a:buChar char="●"/>
              <a:tabLst>
                <a:tab algn="l" pos="0"/>
              </a:tabLst>
            </a:pPr>
            <a:r>
              <a:rPr b="0" lang="en" sz="1400" spc="-1" strike="noStrike">
                <a:solidFill>
                  <a:srgbClr val="000000"/>
                </a:solidFill>
                <a:latin typeface="Open Sans"/>
                <a:ea typeface="Open Sans"/>
              </a:rPr>
              <a:t>All automations are </a:t>
            </a:r>
            <a:r>
              <a:rPr b="1" lang="en" sz="1400" spc="-1" strike="noStrike">
                <a:solidFill>
                  <a:srgbClr val="000000"/>
                </a:solidFill>
                <a:latin typeface="Open Sans"/>
                <a:ea typeface="Open Sans"/>
              </a:rPr>
              <a:t>centrally logged </a:t>
            </a:r>
            <a:endParaRPr b="0" lang="en-US" sz="1400" spc="-1" strike="noStrike">
              <a:latin typeface="Arial"/>
            </a:endParaRPr>
          </a:p>
          <a:p>
            <a:pPr>
              <a:lnSpc>
                <a:spcPct val="100000"/>
              </a:lnSpc>
              <a:spcBef>
                <a:spcPts val="281"/>
              </a:spcBef>
              <a:tabLst>
                <a:tab algn="l" pos="0"/>
              </a:tabLst>
            </a:pPr>
            <a:endParaRPr b="0" lang="en-US" sz="1400" spc="-1" strike="noStrike">
              <a:latin typeface="Arial"/>
            </a:endParaRPr>
          </a:p>
          <a:p>
            <a:pPr>
              <a:lnSpc>
                <a:spcPct val="100000"/>
              </a:lnSpc>
              <a:spcBef>
                <a:spcPts val="360"/>
              </a:spcBef>
              <a:tabLst>
                <a:tab algn="l" pos="0"/>
              </a:tabLst>
            </a:pPr>
            <a:endParaRPr b="0" lang="en-US" sz="1400" spc="-1" strike="noStrike">
              <a:latin typeface="Arial"/>
            </a:endParaRPr>
          </a:p>
          <a:p>
            <a:pPr>
              <a:lnSpc>
                <a:spcPct val="100000"/>
              </a:lnSpc>
              <a:spcBef>
                <a:spcPts val="360"/>
              </a:spcBef>
              <a:tabLst>
                <a:tab algn="l" pos="0"/>
              </a:tabLst>
            </a:pPr>
            <a:endParaRPr b="0" lang="en-US" sz="1400" spc="-1" strike="noStrike">
              <a:latin typeface="Arial"/>
            </a:endParaRPr>
          </a:p>
          <a:p>
            <a:pPr>
              <a:lnSpc>
                <a:spcPct val="100000"/>
              </a:lnSpc>
              <a:spcBef>
                <a:spcPts val="360"/>
              </a:spcBef>
              <a:tabLst>
                <a:tab algn="l" pos="0"/>
              </a:tabLst>
            </a:pPr>
            <a:endParaRPr b="0" lang="en-US" sz="1400" spc="-1" strike="noStrike">
              <a:latin typeface="Arial"/>
            </a:endParaRPr>
          </a:p>
        </p:txBody>
      </p:sp>
      <p:pic>
        <p:nvPicPr>
          <p:cNvPr id="1010" name="Google Shape;1303;p248" descr=""/>
          <p:cNvPicPr/>
          <p:nvPr/>
        </p:nvPicPr>
        <p:blipFill>
          <a:blip r:embed="rId1"/>
          <a:stretch/>
        </p:blipFill>
        <p:spPr>
          <a:xfrm>
            <a:off x="640800" y="833760"/>
            <a:ext cx="1441800" cy="730080"/>
          </a:xfrm>
          <a:prstGeom prst="rect">
            <a:avLst/>
          </a:prstGeom>
          <a:ln>
            <a:noFill/>
          </a:ln>
        </p:spPr>
      </p:pic>
      <p:pic>
        <p:nvPicPr>
          <p:cNvPr id="1011" name="Google Shape;1304;p248" descr=""/>
          <p:cNvPicPr/>
          <p:nvPr/>
        </p:nvPicPr>
        <p:blipFill>
          <a:blip r:embed="rId2"/>
          <a:stretch/>
        </p:blipFill>
        <p:spPr>
          <a:xfrm>
            <a:off x="3706560" y="1342800"/>
            <a:ext cx="5747400" cy="33904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CustomShape 1"/>
          <p:cNvSpPr/>
          <p:nvPr/>
        </p:nvSpPr>
        <p:spPr>
          <a:xfrm>
            <a:off x="468360" y="1882800"/>
            <a:ext cx="6309720" cy="520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3000" spc="-1" strike="noStrike">
                <a:solidFill>
                  <a:srgbClr val="000000"/>
                </a:solidFill>
                <a:latin typeface="Overpass"/>
                <a:ea typeface="Overpass"/>
              </a:rPr>
              <a:t>Automation for Teams</a:t>
            </a:r>
            <a:endParaRPr b="0" lang="en-US" sz="3000" spc="-1" strike="noStrike">
              <a:latin typeface="Arial"/>
            </a:endParaRPr>
          </a:p>
        </p:txBody>
      </p:sp>
      <p:sp>
        <p:nvSpPr>
          <p:cNvPr id="1013" name="CustomShape 2"/>
          <p:cNvSpPr/>
          <p:nvPr/>
        </p:nvSpPr>
        <p:spPr>
          <a:xfrm>
            <a:off x="468360" y="2463480"/>
            <a:ext cx="6309720" cy="520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Overpass"/>
                <a:ea typeface="Overpass"/>
              </a:rPr>
              <a:t>Ansible Tower technical introduction and overview</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4" name="Google Shape;1317;p250" descr=""/>
          <p:cNvPicPr/>
          <p:nvPr/>
        </p:nvPicPr>
        <p:blipFill>
          <a:blip r:embed="rId1"/>
          <a:stretch/>
        </p:blipFill>
        <p:spPr>
          <a:xfrm>
            <a:off x="-8280" y="0"/>
            <a:ext cx="9143280" cy="5142960"/>
          </a:xfrm>
          <a:prstGeom prst="rect">
            <a:avLst/>
          </a:prstGeom>
          <a:ln>
            <a:noFill/>
          </a:ln>
        </p:spPr>
      </p:pic>
      <p:sp>
        <p:nvSpPr>
          <p:cNvPr id="1015" name="CustomShape 1"/>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8505734E-DE80-4A4C-989B-3EE69F48DBE1}" type="slidenum">
              <a:rPr b="0" lang="en" sz="800" spc="-1" strike="noStrike">
                <a:solidFill>
                  <a:srgbClr val="000000"/>
                </a:solidFill>
                <a:latin typeface="Proxima Nova"/>
                <a:ea typeface="Proxima Nova"/>
              </a:rPr>
              <a:t>&lt;number&gt;</a:t>
            </a:fld>
            <a:endParaRPr b="0" lang="en-US" sz="800" spc="-1" strike="noStrike">
              <a:latin typeface="Arial"/>
            </a:endParaRPr>
          </a:p>
        </p:txBody>
      </p:sp>
      <p:pic>
        <p:nvPicPr>
          <p:cNvPr id="1016" name="Google Shape;1319;p250" descr=""/>
          <p:cNvPicPr/>
          <p:nvPr/>
        </p:nvPicPr>
        <p:blipFill>
          <a:blip r:embed="rId2"/>
          <a:stretch/>
        </p:blipFill>
        <p:spPr>
          <a:xfrm>
            <a:off x="3503160" y="357840"/>
            <a:ext cx="2137320" cy="640800"/>
          </a:xfrm>
          <a:prstGeom prst="rect">
            <a:avLst/>
          </a:prstGeom>
          <a:ln>
            <a:noFill/>
          </a:ln>
        </p:spPr>
      </p:pic>
      <p:sp>
        <p:nvSpPr>
          <p:cNvPr id="1017" name="CustomShape 2"/>
          <p:cNvSpPr/>
          <p:nvPr/>
        </p:nvSpPr>
        <p:spPr>
          <a:xfrm>
            <a:off x="2195640" y="1256040"/>
            <a:ext cx="4735800" cy="282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1200" spc="-1" strike="noStrike">
                <a:solidFill>
                  <a:srgbClr val="ffffff"/>
                </a:solidFill>
                <a:latin typeface="Open Sans"/>
                <a:ea typeface="Open Sans"/>
              </a:rPr>
              <a:t>RED HAT ANSIBLE TOWER</a:t>
            </a:r>
            <a:endParaRPr b="0" lang="en-US" sz="1200" spc="-1" strike="noStrike">
              <a:latin typeface="Arial"/>
            </a:endParaRPr>
          </a:p>
        </p:txBody>
      </p:sp>
      <p:sp>
        <p:nvSpPr>
          <p:cNvPr id="1018" name="CustomShape 3"/>
          <p:cNvSpPr/>
          <p:nvPr/>
        </p:nvSpPr>
        <p:spPr>
          <a:xfrm>
            <a:off x="2195640" y="2738160"/>
            <a:ext cx="4735800" cy="282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1200" spc="-1" strike="noStrike">
                <a:solidFill>
                  <a:srgbClr val="ffffff"/>
                </a:solidFill>
                <a:latin typeface="Open Sans"/>
                <a:ea typeface="Open Sans"/>
              </a:rPr>
              <a:t>RED HAT ANSIBLE ENGINE</a:t>
            </a:r>
            <a:endParaRPr b="0" lang="en-US" sz="1200" spc="-1" strike="noStrike">
              <a:latin typeface="Arial"/>
            </a:endParaRPr>
          </a:p>
        </p:txBody>
      </p:sp>
      <p:sp>
        <p:nvSpPr>
          <p:cNvPr id="1019" name="CustomShape 4"/>
          <p:cNvSpPr/>
          <p:nvPr/>
        </p:nvSpPr>
        <p:spPr>
          <a:xfrm>
            <a:off x="2195640" y="1523160"/>
            <a:ext cx="4735800" cy="282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0" lang="en" sz="1100" spc="-1" strike="noStrike">
                <a:solidFill>
                  <a:srgbClr val="ffffff"/>
                </a:solidFill>
                <a:latin typeface="Open Sans"/>
                <a:ea typeface="Open Sans"/>
              </a:rPr>
              <a:t>Scale + operationalize your automation</a:t>
            </a:r>
            <a:endParaRPr b="0" lang="en-US" sz="1100" spc="-1" strike="noStrike">
              <a:latin typeface="Arial"/>
            </a:endParaRPr>
          </a:p>
        </p:txBody>
      </p:sp>
      <p:sp>
        <p:nvSpPr>
          <p:cNvPr id="1020" name="CustomShape 5"/>
          <p:cNvSpPr/>
          <p:nvPr/>
        </p:nvSpPr>
        <p:spPr>
          <a:xfrm>
            <a:off x="2195640" y="3001320"/>
            <a:ext cx="4735800" cy="282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0" lang="en" sz="1100" spc="-1" strike="noStrike">
                <a:solidFill>
                  <a:srgbClr val="ffffff"/>
                </a:solidFill>
                <a:latin typeface="Open Sans"/>
                <a:ea typeface="Open Sans"/>
              </a:rPr>
              <a:t>Support for your Ansible automation</a:t>
            </a:r>
            <a:endParaRPr b="0" lang="en-US" sz="1100" spc="-1" strike="noStrike">
              <a:latin typeface="Arial"/>
            </a:endParaRPr>
          </a:p>
        </p:txBody>
      </p:sp>
      <p:sp>
        <p:nvSpPr>
          <p:cNvPr id="1021" name="CustomShape 6"/>
          <p:cNvSpPr/>
          <p:nvPr/>
        </p:nvSpPr>
        <p:spPr>
          <a:xfrm>
            <a:off x="2534400" y="2010600"/>
            <a:ext cx="1261800" cy="282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CONTROL</a:t>
            </a:r>
            <a:endParaRPr b="0" lang="en-US" sz="1000" spc="-1" strike="noStrike">
              <a:latin typeface="Arial"/>
            </a:endParaRPr>
          </a:p>
        </p:txBody>
      </p:sp>
      <p:sp>
        <p:nvSpPr>
          <p:cNvPr id="1022" name="CustomShape 7"/>
          <p:cNvSpPr/>
          <p:nvPr/>
        </p:nvSpPr>
        <p:spPr>
          <a:xfrm>
            <a:off x="3875400" y="2010600"/>
            <a:ext cx="1319040" cy="282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KNOWLEDGE</a:t>
            </a:r>
            <a:endParaRPr b="0" lang="en-US" sz="1000" spc="-1" strike="noStrike">
              <a:latin typeface="Arial"/>
            </a:endParaRPr>
          </a:p>
        </p:txBody>
      </p:sp>
      <p:sp>
        <p:nvSpPr>
          <p:cNvPr id="1023" name="CustomShape 8"/>
          <p:cNvSpPr/>
          <p:nvPr/>
        </p:nvSpPr>
        <p:spPr>
          <a:xfrm>
            <a:off x="5322960" y="2010600"/>
            <a:ext cx="1319040" cy="282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DELEGATION</a:t>
            </a:r>
            <a:endParaRPr b="0" lang="en-US" sz="1000" spc="-1" strike="noStrike">
              <a:latin typeface="Arial"/>
            </a:endParaRPr>
          </a:p>
        </p:txBody>
      </p:sp>
      <p:sp>
        <p:nvSpPr>
          <p:cNvPr id="1024" name="CustomShape 9"/>
          <p:cNvSpPr/>
          <p:nvPr/>
        </p:nvSpPr>
        <p:spPr>
          <a:xfrm>
            <a:off x="2505600" y="3544560"/>
            <a:ext cx="1261800" cy="282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SIMPLE</a:t>
            </a:r>
            <a:endParaRPr b="0" lang="en-US" sz="1000" spc="-1" strike="noStrike">
              <a:latin typeface="Arial"/>
            </a:endParaRPr>
          </a:p>
        </p:txBody>
      </p:sp>
      <p:sp>
        <p:nvSpPr>
          <p:cNvPr id="1025" name="CustomShape 10"/>
          <p:cNvSpPr/>
          <p:nvPr/>
        </p:nvSpPr>
        <p:spPr>
          <a:xfrm>
            <a:off x="3846600" y="3544560"/>
            <a:ext cx="1319040" cy="282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POWERFUL</a:t>
            </a:r>
            <a:endParaRPr b="0" lang="en-US" sz="1000" spc="-1" strike="noStrike">
              <a:latin typeface="Arial"/>
            </a:endParaRPr>
          </a:p>
        </p:txBody>
      </p:sp>
      <p:sp>
        <p:nvSpPr>
          <p:cNvPr id="1026" name="CustomShape 11"/>
          <p:cNvSpPr/>
          <p:nvPr/>
        </p:nvSpPr>
        <p:spPr>
          <a:xfrm>
            <a:off x="5322960" y="3544560"/>
            <a:ext cx="1319040" cy="282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Open Sans"/>
                <a:ea typeface="Open Sans"/>
              </a:rPr>
              <a:t>AGENTLESS</a:t>
            </a:r>
            <a:endParaRPr b="0" lang="en-US" sz="1000" spc="-1" strike="noStrike">
              <a:latin typeface="Arial"/>
            </a:endParaRPr>
          </a:p>
        </p:txBody>
      </p:sp>
      <p:sp>
        <p:nvSpPr>
          <p:cNvPr id="1027" name="CustomShape 12"/>
          <p:cNvSpPr/>
          <p:nvPr/>
        </p:nvSpPr>
        <p:spPr>
          <a:xfrm>
            <a:off x="1700280" y="4372920"/>
            <a:ext cx="5743080" cy="2829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0" lang="en" sz="1200" spc="-1" strike="noStrike">
                <a:solidFill>
                  <a:srgbClr val="434343"/>
                </a:solidFill>
                <a:latin typeface="Open Sans"/>
                <a:ea typeface="Open Sans"/>
              </a:rPr>
              <a:t>FUELED BY AN INNOVATIVE </a:t>
            </a:r>
            <a:r>
              <a:rPr b="1" lang="en" sz="1200" spc="-1" strike="noStrike">
                <a:solidFill>
                  <a:srgbClr val="434343"/>
                </a:solidFill>
                <a:latin typeface="Open Sans"/>
                <a:ea typeface="Open Sans"/>
              </a:rPr>
              <a:t>OPEN SOURCE</a:t>
            </a:r>
            <a:r>
              <a:rPr b="0" lang="en" sz="1200" spc="-1" strike="noStrike">
                <a:solidFill>
                  <a:srgbClr val="434343"/>
                </a:solidFill>
                <a:latin typeface="Open Sans"/>
                <a:ea typeface="Open Sans"/>
              </a:rPr>
              <a:t> COMMUNITY</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28" name="Group 1"/>
          <p:cNvGrpSpPr/>
          <p:nvPr/>
        </p:nvGrpSpPr>
        <p:grpSpPr>
          <a:xfrm>
            <a:off x="886320" y="301680"/>
            <a:ext cx="7148160" cy="4347720"/>
            <a:chOff x="886320" y="301680"/>
            <a:chExt cx="7148160" cy="4347720"/>
          </a:xfrm>
        </p:grpSpPr>
        <p:sp>
          <p:nvSpPr>
            <p:cNvPr id="1029" name="CustomShape 2"/>
            <p:cNvSpPr/>
            <p:nvPr/>
          </p:nvSpPr>
          <p:spPr>
            <a:xfrm>
              <a:off x="1804320" y="301680"/>
              <a:ext cx="6230160" cy="4347720"/>
            </a:xfrm>
            <a:prstGeom prst="rect">
              <a:avLst/>
            </a:prstGeom>
            <a:solidFill>
              <a:srgbClr val="f2f2f2"/>
            </a:solidFill>
            <a:ln>
              <a:noFill/>
            </a:ln>
          </p:spPr>
          <p:style>
            <a:lnRef idx="0"/>
            <a:fillRef idx="0"/>
            <a:effectRef idx="0"/>
            <a:fontRef idx="minor"/>
          </p:style>
        </p:sp>
        <p:sp>
          <p:nvSpPr>
            <p:cNvPr id="1030" name="CustomShape 3"/>
            <p:cNvSpPr/>
            <p:nvPr/>
          </p:nvSpPr>
          <p:spPr>
            <a:xfrm>
              <a:off x="1926360" y="3972600"/>
              <a:ext cx="731160" cy="17316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900" spc="-1" strike="noStrike">
                  <a:solidFill>
                    <a:srgbClr val="414e55"/>
                  </a:solidFill>
                  <a:latin typeface="Open Sans"/>
                  <a:ea typeface="Open Sans"/>
                </a:rPr>
                <a:t>USE CASES</a:t>
              </a:r>
              <a:endParaRPr b="0" lang="en-US" sz="900" spc="-1" strike="noStrike">
                <a:latin typeface="Arial"/>
              </a:endParaRPr>
            </a:p>
          </p:txBody>
        </p:sp>
        <p:grpSp>
          <p:nvGrpSpPr>
            <p:cNvPr id="1031" name="Group 4"/>
            <p:cNvGrpSpPr/>
            <p:nvPr/>
          </p:nvGrpSpPr>
          <p:grpSpPr>
            <a:xfrm>
              <a:off x="886320" y="1211760"/>
              <a:ext cx="712080" cy="541440"/>
              <a:chOff x="886320" y="1211760"/>
              <a:chExt cx="712080" cy="541440"/>
            </a:xfrm>
          </p:grpSpPr>
          <p:pic>
            <p:nvPicPr>
              <p:cNvPr id="1032" name="Google Shape;1340;p251" descr="DevOps-Team.eps"/>
              <p:cNvPicPr/>
              <p:nvPr/>
            </p:nvPicPr>
            <p:blipFill>
              <a:blip r:embed="rId1"/>
              <a:stretch/>
            </p:blipFill>
            <p:spPr>
              <a:xfrm>
                <a:off x="962640" y="1211760"/>
                <a:ext cx="556560" cy="378720"/>
              </a:xfrm>
              <a:prstGeom prst="rect">
                <a:avLst/>
              </a:prstGeom>
              <a:ln>
                <a:noFill/>
              </a:ln>
            </p:spPr>
          </p:pic>
          <p:sp>
            <p:nvSpPr>
              <p:cNvPr id="1033" name="CustomShape 5"/>
              <p:cNvSpPr/>
              <p:nvPr/>
            </p:nvSpPr>
            <p:spPr>
              <a:xfrm>
                <a:off x="886320" y="1591560"/>
                <a:ext cx="712080" cy="1616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pen Sans"/>
                    <a:ea typeface="Open Sans"/>
                  </a:rPr>
                  <a:t>USERS</a:t>
                </a:r>
                <a:endParaRPr b="0" lang="en-US" sz="800" spc="-1" strike="noStrike">
                  <a:latin typeface="Arial"/>
                </a:endParaRPr>
              </a:p>
            </p:txBody>
          </p:sp>
        </p:grpSp>
        <p:grpSp>
          <p:nvGrpSpPr>
            <p:cNvPr id="1034" name="Group 6"/>
            <p:cNvGrpSpPr/>
            <p:nvPr/>
          </p:nvGrpSpPr>
          <p:grpSpPr>
            <a:xfrm>
              <a:off x="1819440" y="1800360"/>
              <a:ext cx="6108120" cy="530640"/>
              <a:chOff x="1819440" y="1800360"/>
              <a:chExt cx="6108120" cy="530640"/>
            </a:xfrm>
          </p:grpSpPr>
          <p:sp>
            <p:nvSpPr>
              <p:cNvPr id="1035" name="CustomShape 7"/>
              <p:cNvSpPr/>
              <p:nvPr/>
            </p:nvSpPr>
            <p:spPr>
              <a:xfrm>
                <a:off x="1819440" y="1800360"/>
                <a:ext cx="6108120" cy="530640"/>
              </a:xfrm>
              <a:prstGeom prst="rect">
                <a:avLst/>
              </a:prstGeom>
              <a:solidFill>
                <a:srgbClr val="4cb1b2"/>
              </a:solidFill>
              <a:ln>
                <a:noFill/>
              </a:ln>
            </p:spPr>
            <p:style>
              <a:lnRef idx="0"/>
              <a:fillRef idx="0"/>
              <a:effectRef idx="0"/>
              <a:fontRef idx="minor"/>
            </p:style>
          </p:sp>
          <p:sp>
            <p:nvSpPr>
              <p:cNvPr id="1036" name="CustomShape 8"/>
              <p:cNvSpPr/>
              <p:nvPr/>
            </p:nvSpPr>
            <p:spPr>
              <a:xfrm>
                <a:off x="1825200" y="1881720"/>
                <a:ext cx="933480" cy="4302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pen Sans"/>
                    <a:ea typeface="Open Sans"/>
                  </a:rPr>
                  <a:t>ANSIBLE</a:t>
                </a:r>
                <a:endParaRPr b="0" lang="en-US" sz="1000" spc="-1" strike="noStrike">
                  <a:latin typeface="Arial"/>
                </a:endParaRPr>
              </a:p>
              <a:p>
                <a:pPr algn="ctr">
                  <a:lnSpc>
                    <a:spcPct val="100000"/>
                  </a:lnSpc>
                  <a:tabLst>
                    <a:tab algn="l" pos="0"/>
                  </a:tabLst>
                </a:pPr>
                <a:r>
                  <a:rPr b="1" lang="en" sz="1000" spc="-1" strike="noStrike">
                    <a:solidFill>
                      <a:srgbClr val="ffffff"/>
                    </a:solidFill>
                    <a:latin typeface="Open Sans"/>
                    <a:ea typeface="Open Sans"/>
                  </a:rPr>
                  <a:t>ENGINE</a:t>
                </a:r>
                <a:endParaRPr b="0" lang="en-US" sz="1000" spc="-1" strike="noStrike">
                  <a:latin typeface="Arial"/>
                </a:endParaRPr>
              </a:p>
            </p:txBody>
          </p:sp>
          <p:sp>
            <p:nvSpPr>
              <p:cNvPr id="1037" name="CustomShape 9"/>
              <p:cNvSpPr/>
              <p:nvPr/>
            </p:nvSpPr>
            <p:spPr>
              <a:xfrm>
                <a:off x="2839680" y="1855440"/>
                <a:ext cx="5050440" cy="200880"/>
              </a:xfrm>
              <a:prstGeom prst="rect">
                <a:avLst/>
              </a:prstGeom>
              <a:solidFill>
                <a:srgbClr val="e6e6e6"/>
              </a:solidFill>
              <a:ln>
                <a:noFill/>
              </a:ln>
            </p:spPr>
            <p:style>
              <a:lnRef idx="0"/>
              <a:fillRef idx="0"/>
              <a:effectRef idx="0"/>
              <a:fontRef idx="minor"/>
            </p:style>
          </p:sp>
          <p:sp>
            <p:nvSpPr>
              <p:cNvPr id="1038" name="CustomShape 10"/>
              <p:cNvSpPr/>
              <p:nvPr/>
            </p:nvSpPr>
            <p:spPr>
              <a:xfrm>
                <a:off x="5384520" y="2093040"/>
                <a:ext cx="2506680" cy="200880"/>
              </a:xfrm>
              <a:prstGeom prst="rect">
                <a:avLst/>
              </a:prstGeom>
              <a:solidFill>
                <a:srgbClr val="e6e6e6"/>
              </a:solidFill>
              <a:ln>
                <a:noFill/>
              </a:ln>
            </p:spPr>
            <p:style>
              <a:lnRef idx="0"/>
              <a:fillRef idx="0"/>
              <a:effectRef idx="0"/>
              <a:fontRef idx="minor"/>
            </p:style>
          </p:sp>
          <p:sp>
            <p:nvSpPr>
              <p:cNvPr id="1039" name="CustomShape 11"/>
              <p:cNvSpPr/>
              <p:nvPr/>
            </p:nvSpPr>
            <p:spPr>
              <a:xfrm>
                <a:off x="2839680" y="2093040"/>
                <a:ext cx="2506680" cy="200880"/>
              </a:xfrm>
              <a:prstGeom prst="rect">
                <a:avLst/>
              </a:prstGeom>
              <a:solidFill>
                <a:srgbClr val="e6e6e6"/>
              </a:solidFill>
              <a:ln>
                <a:noFill/>
              </a:ln>
            </p:spPr>
            <p:style>
              <a:lnRef idx="0"/>
              <a:fillRef idx="0"/>
              <a:effectRef idx="0"/>
              <a:fontRef idx="minor"/>
            </p:style>
          </p:sp>
          <p:sp>
            <p:nvSpPr>
              <p:cNvPr id="1040" name="CustomShape 12"/>
              <p:cNvSpPr/>
              <p:nvPr/>
            </p:nvSpPr>
            <p:spPr>
              <a:xfrm>
                <a:off x="5484960" y="2110680"/>
                <a:ext cx="1950480" cy="16164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388485"/>
                    </a:solidFill>
                    <a:latin typeface="Open Sans"/>
                    <a:ea typeface="Open Sans"/>
                  </a:rPr>
                  <a:t>PYTHON CODEBASE</a:t>
                </a:r>
                <a:endParaRPr b="0" lang="en-US" sz="800" spc="-1" strike="noStrike">
                  <a:latin typeface="Arial"/>
                </a:endParaRPr>
              </a:p>
            </p:txBody>
          </p:sp>
          <p:sp>
            <p:nvSpPr>
              <p:cNvPr id="1041" name="CustomShape 13"/>
              <p:cNvSpPr/>
              <p:nvPr/>
            </p:nvSpPr>
            <p:spPr>
              <a:xfrm>
                <a:off x="2910600" y="1878840"/>
                <a:ext cx="2251440" cy="16164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388485"/>
                    </a:solidFill>
                    <a:latin typeface="Open Sans"/>
                    <a:ea typeface="Open Sans"/>
                  </a:rPr>
                  <a:t>OPEN SOURCE MODULE LIBRARY</a:t>
                </a:r>
                <a:endParaRPr b="0" lang="en-US" sz="800" spc="-1" strike="noStrike">
                  <a:latin typeface="Arial"/>
                </a:endParaRPr>
              </a:p>
            </p:txBody>
          </p:sp>
          <p:sp>
            <p:nvSpPr>
              <p:cNvPr id="1042" name="CustomShape 14"/>
              <p:cNvSpPr/>
              <p:nvPr/>
            </p:nvSpPr>
            <p:spPr>
              <a:xfrm>
                <a:off x="2910600" y="2112840"/>
                <a:ext cx="2251440" cy="16164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388485"/>
                    </a:solidFill>
                    <a:latin typeface="Open Sans"/>
                    <a:ea typeface="Open Sans"/>
                  </a:rPr>
                  <a:t>PLUGINS</a:t>
                </a:r>
                <a:endParaRPr b="0" lang="en-US" sz="800" spc="-1" strike="noStrike">
                  <a:latin typeface="Arial"/>
                </a:endParaRPr>
              </a:p>
            </p:txBody>
          </p:sp>
        </p:grpSp>
        <p:sp>
          <p:nvSpPr>
            <p:cNvPr id="1043" name="CustomShape 15"/>
            <p:cNvSpPr/>
            <p:nvPr/>
          </p:nvSpPr>
          <p:spPr>
            <a:xfrm>
              <a:off x="1819080" y="2754720"/>
              <a:ext cx="6099840" cy="937800"/>
            </a:xfrm>
            <a:prstGeom prst="rect">
              <a:avLst/>
            </a:prstGeom>
            <a:solidFill>
              <a:srgbClr val="717680"/>
            </a:solidFill>
            <a:ln>
              <a:noFill/>
            </a:ln>
          </p:spPr>
          <p:style>
            <a:lnRef idx="0"/>
            <a:fillRef idx="0"/>
            <a:effectRef idx="0"/>
            <a:fontRef idx="minor"/>
          </p:style>
        </p:sp>
        <p:sp>
          <p:nvSpPr>
            <p:cNvPr id="1044" name="CustomShape 16"/>
            <p:cNvSpPr/>
            <p:nvPr/>
          </p:nvSpPr>
          <p:spPr>
            <a:xfrm>
              <a:off x="2839680" y="2788920"/>
              <a:ext cx="5040360" cy="869400"/>
            </a:xfrm>
            <a:prstGeom prst="rect">
              <a:avLst/>
            </a:prstGeom>
            <a:solidFill>
              <a:srgbClr val="ffffff"/>
            </a:solidFill>
            <a:ln>
              <a:noFill/>
            </a:ln>
          </p:spPr>
          <p:style>
            <a:lnRef idx="0"/>
            <a:fillRef idx="0"/>
            <a:effectRef idx="0"/>
            <a:fontRef idx="minor"/>
          </p:style>
        </p:sp>
        <p:sp>
          <p:nvSpPr>
            <p:cNvPr id="1045" name="CustomShape 17"/>
            <p:cNvSpPr/>
            <p:nvPr/>
          </p:nvSpPr>
          <p:spPr>
            <a:xfrm>
              <a:off x="5826240" y="2867760"/>
              <a:ext cx="945720" cy="43056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CLOUD</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20000"/>
                </a:lnSpc>
                <a:tabLst>
                  <a:tab algn="l" pos="0"/>
                </a:tabLst>
              </a:pPr>
              <a:r>
                <a:rPr b="1" lang="en" sz="600" spc="-1" strike="noStrike">
                  <a:solidFill>
                    <a:srgbClr val="909090"/>
                  </a:solidFill>
                  <a:latin typeface="Open Sans"/>
                  <a:ea typeface="Open Sans"/>
                </a:rPr>
                <a:t>AWS,</a:t>
              </a:r>
              <a:br/>
              <a:r>
                <a:rPr b="1" lang="en" sz="600" spc="-1" strike="noStrike">
                  <a:solidFill>
                    <a:srgbClr val="909090"/>
                  </a:solidFill>
                  <a:latin typeface="Open Sans"/>
                  <a:ea typeface="Open Sans"/>
                </a:rPr>
                <a:t>GOOGLE CLOUD,</a:t>
              </a:r>
              <a:br/>
              <a:r>
                <a:rPr b="1" lang="en" sz="600" spc="-1" strike="noStrike">
                  <a:solidFill>
                    <a:srgbClr val="909090"/>
                  </a:solidFill>
                  <a:latin typeface="Open Sans"/>
                  <a:ea typeface="Open Sans"/>
                </a:rPr>
                <a:t>AZURE …</a:t>
              </a:r>
              <a:endParaRPr b="0" lang="en-US" sz="600" spc="-1" strike="noStrike">
                <a:latin typeface="Arial"/>
              </a:endParaRPr>
            </a:p>
          </p:txBody>
        </p:sp>
        <p:sp>
          <p:nvSpPr>
            <p:cNvPr id="1046" name="CustomShape 18"/>
            <p:cNvSpPr/>
            <p:nvPr/>
          </p:nvSpPr>
          <p:spPr>
            <a:xfrm>
              <a:off x="2898000" y="2865240"/>
              <a:ext cx="972000" cy="51408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INFRASTRUCTURE</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20000"/>
                </a:lnSpc>
                <a:tabLst>
                  <a:tab algn="l" pos="0"/>
                </a:tabLst>
              </a:pPr>
              <a:r>
                <a:rPr b="1" lang="en" sz="600" spc="-1" strike="noStrike">
                  <a:solidFill>
                    <a:srgbClr val="909090"/>
                  </a:solidFill>
                  <a:latin typeface="Open Sans"/>
                  <a:ea typeface="Open Sans"/>
                </a:rPr>
                <a:t>LINUX,</a:t>
              </a:r>
              <a:br/>
              <a:r>
                <a:rPr b="1" lang="en" sz="600" spc="-1" strike="noStrike">
                  <a:solidFill>
                    <a:srgbClr val="909090"/>
                  </a:solidFill>
                  <a:latin typeface="Open Sans"/>
                  <a:ea typeface="Open Sans"/>
                </a:rPr>
                <a:t>WINDOWS,</a:t>
              </a:r>
              <a:endParaRPr b="0" lang="en-US" sz="600" spc="-1" strike="noStrike">
                <a:latin typeface="Arial"/>
              </a:endParaRPr>
            </a:p>
            <a:p>
              <a:pPr>
                <a:lnSpc>
                  <a:spcPct val="120000"/>
                </a:lnSpc>
                <a:tabLst>
                  <a:tab algn="l" pos="0"/>
                </a:tabLst>
              </a:pPr>
              <a:r>
                <a:rPr b="1" lang="en" sz="600" spc="-1" strike="noStrike">
                  <a:solidFill>
                    <a:srgbClr val="909090"/>
                  </a:solidFill>
                  <a:latin typeface="Open Sans"/>
                  <a:ea typeface="Open Sans"/>
                </a:rPr>
                <a:t>UNIX …</a:t>
              </a:r>
              <a:br/>
              <a:endParaRPr b="0" lang="en-US" sz="600" spc="-1" strike="noStrike">
                <a:latin typeface="Arial"/>
              </a:endParaRPr>
            </a:p>
          </p:txBody>
        </p:sp>
        <p:sp>
          <p:nvSpPr>
            <p:cNvPr id="1047" name="CustomShape 19"/>
            <p:cNvSpPr/>
            <p:nvPr/>
          </p:nvSpPr>
          <p:spPr>
            <a:xfrm>
              <a:off x="3999240" y="2864160"/>
              <a:ext cx="817560" cy="43056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NETWORKS</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20000"/>
                </a:lnSpc>
                <a:tabLst>
                  <a:tab algn="l" pos="0"/>
                </a:tabLst>
              </a:pPr>
              <a:r>
                <a:rPr b="1" lang="en" sz="600" spc="-1" strike="noStrike">
                  <a:solidFill>
                    <a:srgbClr val="909090"/>
                  </a:solidFill>
                  <a:latin typeface="Open Sans"/>
                  <a:ea typeface="Open Sans"/>
                </a:rPr>
                <a:t>ARISTA, </a:t>
              </a:r>
              <a:br/>
              <a:r>
                <a:rPr b="1" lang="en" sz="600" spc="-1" strike="noStrike">
                  <a:solidFill>
                    <a:srgbClr val="909090"/>
                  </a:solidFill>
                  <a:latin typeface="Open Sans"/>
                  <a:ea typeface="Open Sans"/>
                </a:rPr>
                <a:t>CISCO, </a:t>
              </a:r>
              <a:br/>
              <a:r>
                <a:rPr b="1" lang="en" sz="600" spc="-1" strike="noStrike">
                  <a:solidFill>
                    <a:srgbClr val="909090"/>
                  </a:solidFill>
                  <a:latin typeface="Open Sans"/>
                  <a:ea typeface="Open Sans"/>
                </a:rPr>
                <a:t>JUNIPER …</a:t>
              </a:r>
              <a:endParaRPr b="0" lang="en-US" sz="600" spc="-1" strike="noStrike">
                <a:latin typeface="Arial"/>
              </a:endParaRPr>
            </a:p>
          </p:txBody>
        </p:sp>
        <p:sp>
          <p:nvSpPr>
            <p:cNvPr id="1048" name="CustomShape 20"/>
            <p:cNvSpPr/>
            <p:nvPr/>
          </p:nvSpPr>
          <p:spPr>
            <a:xfrm>
              <a:off x="4912560" y="2867760"/>
              <a:ext cx="817560" cy="32148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CONTAINERS</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00000"/>
                </a:lnSpc>
                <a:tabLst>
                  <a:tab algn="l" pos="0"/>
                </a:tabLst>
              </a:pPr>
              <a:r>
                <a:rPr b="1" lang="en" sz="600" spc="-1" strike="noStrike">
                  <a:solidFill>
                    <a:srgbClr val="909090"/>
                  </a:solidFill>
                  <a:latin typeface="Open Sans"/>
                  <a:ea typeface="Open Sans"/>
                </a:rPr>
                <a:t>DOCKER, </a:t>
              </a:r>
              <a:endParaRPr b="0" lang="en-US" sz="600" spc="-1" strike="noStrike">
                <a:latin typeface="Arial"/>
              </a:endParaRPr>
            </a:p>
            <a:p>
              <a:pPr>
                <a:lnSpc>
                  <a:spcPct val="100000"/>
                </a:lnSpc>
                <a:tabLst>
                  <a:tab algn="l" pos="0"/>
                </a:tabLst>
              </a:pPr>
              <a:r>
                <a:rPr b="1" lang="en" sz="600" spc="-1" strike="noStrike">
                  <a:solidFill>
                    <a:srgbClr val="909090"/>
                  </a:solidFill>
                  <a:latin typeface="Open Sans"/>
                  <a:ea typeface="Open Sans"/>
                </a:rPr>
                <a:t>LXC …</a:t>
              </a:r>
              <a:endParaRPr b="0" lang="en-US" sz="600" spc="-1" strike="noStrike">
                <a:latin typeface="Arial"/>
              </a:endParaRPr>
            </a:p>
          </p:txBody>
        </p:sp>
        <p:sp>
          <p:nvSpPr>
            <p:cNvPr id="1049" name="CustomShape 21"/>
            <p:cNvSpPr/>
            <p:nvPr/>
          </p:nvSpPr>
          <p:spPr>
            <a:xfrm>
              <a:off x="6851880" y="2869200"/>
              <a:ext cx="1141920" cy="514080"/>
            </a:xfrm>
            <a:prstGeom prst="rect">
              <a:avLst/>
            </a:prstGeom>
            <a:noFill/>
            <a:ln>
              <a:noFill/>
            </a:ln>
          </p:spPr>
          <p:style>
            <a:lnRef idx="0"/>
            <a:fillRef idx="0"/>
            <a:effectRef idx="0"/>
            <a:fontRef idx="minor"/>
          </p:style>
          <p:txBody>
            <a:bodyPr>
              <a:noAutofit/>
            </a:bodyPr>
            <a:p>
              <a:pPr>
                <a:lnSpc>
                  <a:spcPct val="70000"/>
                </a:lnSpc>
                <a:tabLst>
                  <a:tab algn="l" pos="0"/>
                </a:tabLst>
              </a:pPr>
              <a:r>
                <a:rPr b="1" lang="en" sz="700" spc="-1" strike="noStrike">
                  <a:solidFill>
                    <a:srgbClr val="414e55"/>
                  </a:solidFill>
                  <a:latin typeface="Open Sans"/>
                  <a:ea typeface="Open Sans"/>
                </a:rPr>
                <a:t>SERVICES</a:t>
              </a:r>
              <a:endParaRPr b="0" lang="en-US" sz="700" spc="-1" strike="noStrike">
                <a:latin typeface="Arial"/>
              </a:endParaRPr>
            </a:p>
            <a:p>
              <a:pPr>
                <a:lnSpc>
                  <a:spcPct val="70000"/>
                </a:lnSpc>
                <a:tabLst>
                  <a:tab algn="l" pos="0"/>
                </a:tabLst>
              </a:pPr>
              <a:endParaRPr b="0" lang="en-US" sz="700" spc="-1" strike="noStrike">
                <a:latin typeface="Arial"/>
              </a:endParaRPr>
            </a:p>
            <a:p>
              <a:pPr>
                <a:lnSpc>
                  <a:spcPct val="120000"/>
                </a:lnSpc>
                <a:tabLst>
                  <a:tab algn="l" pos="0"/>
                </a:tabLst>
              </a:pPr>
              <a:r>
                <a:rPr b="1" lang="en" sz="600" spc="-1" strike="noStrike">
                  <a:solidFill>
                    <a:srgbClr val="909090"/>
                  </a:solidFill>
                  <a:latin typeface="Open Sans"/>
                  <a:ea typeface="Open Sans"/>
                </a:rPr>
                <a:t>DATABASES, </a:t>
              </a:r>
              <a:endParaRPr b="0" lang="en-US" sz="600" spc="-1" strike="noStrike">
                <a:latin typeface="Arial"/>
              </a:endParaRPr>
            </a:p>
            <a:p>
              <a:pPr>
                <a:lnSpc>
                  <a:spcPct val="120000"/>
                </a:lnSpc>
                <a:tabLst>
                  <a:tab algn="l" pos="0"/>
                </a:tabLst>
              </a:pPr>
              <a:r>
                <a:rPr b="1" lang="en" sz="600" spc="-1" strike="noStrike">
                  <a:solidFill>
                    <a:srgbClr val="909090"/>
                  </a:solidFill>
                  <a:latin typeface="Open Sans"/>
                  <a:ea typeface="Open Sans"/>
                </a:rPr>
                <a:t>LOGGING,</a:t>
              </a:r>
              <a:br/>
              <a:r>
                <a:rPr b="1" lang="en" sz="600" spc="-1" strike="noStrike">
                  <a:solidFill>
                    <a:srgbClr val="909090"/>
                  </a:solidFill>
                  <a:latin typeface="Open Sans"/>
                  <a:ea typeface="Open Sans"/>
                </a:rPr>
                <a:t>SOURCE CONTROL </a:t>
              </a:r>
              <a:br/>
              <a:r>
                <a:rPr b="1" lang="en" sz="600" spc="-1" strike="noStrike">
                  <a:solidFill>
                    <a:srgbClr val="909090"/>
                  </a:solidFill>
                  <a:latin typeface="Open Sans"/>
                  <a:ea typeface="Open Sans"/>
                </a:rPr>
                <a:t>MANAGEMENT…</a:t>
              </a:r>
              <a:endParaRPr b="0" lang="en-US" sz="600" spc="-1" strike="noStrike">
                <a:latin typeface="Arial"/>
              </a:endParaRPr>
            </a:p>
          </p:txBody>
        </p:sp>
        <p:sp>
          <p:nvSpPr>
            <p:cNvPr id="1050" name="CustomShape 22"/>
            <p:cNvSpPr/>
            <p:nvPr/>
          </p:nvSpPr>
          <p:spPr>
            <a:xfrm>
              <a:off x="2850480" y="2359080"/>
              <a:ext cx="5040360" cy="3355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TRANSPORT</a:t>
              </a:r>
              <a:br/>
              <a:br/>
              <a:r>
                <a:rPr b="1" lang="en" sz="600" spc="-1" strike="noStrike">
                  <a:solidFill>
                    <a:srgbClr val="909090"/>
                  </a:solidFill>
                  <a:latin typeface="Open Sans"/>
                  <a:ea typeface="Open Sans"/>
                </a:rPr>
                <a:t>SSH, WINRM, ETC.  </a:t>
              </a:r>
              <a:endParaRPr b="0" lang="en-US" sz="600" spc="-1" strike="noStrike">
                <a:latin typeface="Arial"/>
              </a:endParaRPr>
            </a:p>
          </p:txBody>
        </p:sp>
        <p:sp>
          <p:nvSpPr>
            <p:cNvPr id="1051" name="CustomShape 23"/>
            <p:cNvSpPr/>
            <p:nvPr/>
          </p:nvSpPr>
          <p:spPr>
            <a:xfrm>
              <a:off x="2646000" y="2386080"/>
              <a:ext cx="360" cy="11412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1052" name="CustomShape 24"/>
            <p:cNvSpPr/>
            <p:nvPr/>
          </p:nvSpPr>
          <p:spPr>
            <a:xfrm>
              <a:off x="2640960" y="2502000"/>
              <a:ext cx="2182680" cy="36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1053" name="CustomShape 25"/>
            <p:cNvSpPr/>
            <p:nvPr/>
          </p:nvSpPr>
          <p:spPr>
            <a:xfrm>
              <a:off x="7882920" y="2383920"/>
              <a:ext cx="360" cy="11412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1054" name="CustomShape 26"/>
            <p:cNvSpPr/>
            <p:nvPr/>
          </p:nvSpPr>
          <p:spPr>
            <a:xfrm>
              <a:off x="5919840" y="2499840"/>
              <a:ext cx="1971000" cy="36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1055" name="CustomShape 27"/>
            <p:cNvSpPr/>
            <p:nvPr/>
          </p:nvSpPr>
          <p:spPr>
            <a:xfrm>
              <a:off x="1815120" y="2929680"/>
              <a:ext cx="1019160" cy="3819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900" spc="-1" strike="noStrike">
                  <a:solidFill>
                    <a:srgbClr val="ffffff"/>
                  </a:solidFill>
                  <a:latin typeface="Open Sans"/>
                  <a:ea typeface="Open Sans"/>
                </a:rPr>
                <a:t>AUTOMATE</a:t>
              </a:r>
              <a:br/>
              <a:r>
                <a:rPr b="1" lang="en" sz="900" spc="-1" strike="noStrike">
                  <a:solidFill>
                    <a:srgbClr val="ffffff"/>
                  </a:solidFill>
                  <a:latin typeface="Open Sans"/>
                  <a:ea typeface="Open Sans"/>
                </a:rPr>
                <a:t>YOUR ENTERPRISE</a:t>
              </a:r>
              <a:endParaRPr b="0" lang="en-US" sz="900" spc="-1" strike="noStrike">
                <a:latin typeface="Arial"/>
              </a:endParaRPr>
            </a:p>
          </p:txBody>
        </p:sp>
        <p:grpSp>
          <p:nvGrpSpPr>
            <p:cNvPr id="1056" name="Group 28"/>
            <p:cNvGrpSpPr/>
            <p:nvPr/>
          </p:nvGrpSpPr>
          <p:grpSpPr>
            <a:xfrm>
              <a:off x="886320" y="475560"/>
              <a:ext cx="712080" cy="541440"/>
              <a:chOff x="886320" y="475560"/>
              <a:chExt cx="712080" cy="541440"/>
            </a:xfrm>
          </p:grpSpPr>
          <p:pic>
            <p:nvPicPr>
              <p:cNvPr id="1057" name="Google Shape;1365;p251" descr="DevOps-Team.eps"/>
              <p:cNvPicPr/>
              <p:nvPr/>
            </p:nvPicPr>
            <p:blipFill>
              <a:blip r:embed="rId2"/>
              <a:stretch/>
            </p:blipFill>
            <p:spPr>
              <a:xfrm>
                <a:off x="962640" y="475560"/>
                <a:ext cx="556560" cy="378720"/>
              </a:xfrm>
              <a:prstGeom prst="rect">
                <a:avLst/>
              </a:prstGeom>
              <a:ln>
                <a:noFill/>
              </a:ln>
            </p:spPr>
          </p:pic>
          <p:sp>
            <p:nvSpPr>
              <p:cNvPr id="1058" name="CustomShape 29"/>
              <p:cNvSpPr/>
              <p:nvPr/>
            </p:nvSpPr>
            <p:spPr>
              <a:xfrm>
                <a:off x="886320" y="855360"/>
                <a:ext cx="712080" cy="1616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pen Sans"/>
                    <a:ea typeface="Open Sans"/>
                  </a:rPr>
                  <a:t>ADMINS</a:t>
                </a:r>
                <a:endParaRPr b="0" lang="en-US" sz="800" spc="-1" strike="noStrike">
                  <a:latin typeface="Arial"/>
                </a:endParaRPr>
              </a:p>
            </p:txBody>
          </p:sp>
        </p:grpSp>
        <p:sp>
          <p:nvSpPr>
            <p:cNvPr id="1059" name="CustomShape 30"/>
            <p:cNvSpPr/>
            <p:nvPr/>
          </p:nvSpPr>
          <p:spPr>
            <a:xfrm>
              <a:off x="5462640" y="526680"/>
              <a:ext cx="1882800" cy="17316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900" spc="-1" strike="noStrike">
                  <a:solidFill>
                    <a:srgbClr val="414e55"/>
                  </a:solidFill>
                  <a:latin typeface="Open Sans"/>
                  <a:ea typeface="Open Sans"/>
                </a:rPr>
                <a:t>ANSIBLE CLI &amp; CI SYSTEMS</a:t>
              </a:r>
              <a:endParaRPr b="0" lang="en-US" sz="900" spc="-1" strike="noStrike">
                <a:latin typeface="Arial"/>
              </a:endParaRPr>
            </a:p>
          </p:txBody>
        </p:sp>
        <p:sp>
          <p:nvSpPr>
            <p:cNvPr id="1060" name="CustomShape 31"/>
            <p:cNvSpPr/>
            <p:nvPr/>
          </p:nvSpPr>
          <p:spPr>
            <a:xfrm>
              <a:off x="2059200" y="753480"/>
              <a:ext cx="1416240" cy="1616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pen Sans"/>
                  <a:ea typeface="Open Sans"/>
                </a:rPr>
                <a:t>ANSIBLE PLAYBOOKS</a:t>
              </a:r>
              <a:endParaRPr b="0" lang="en-US" sz="800" spc="-1" strike="noStrike">
                <a:latin typeface="Arial"/>
              </a:endParaRPr>
            </a:p>
          </p:txBody>
        </p:sp>
        <p:sp>
          <p:nvSpPr>
            <p:cNvPr id="1061" name="CustomShape 32"/>
            <p:cNvSpPr/>
            <p:nvPr/>
          </p:nvSpPr>
          <p:spPr>
            <a:xfrm>
              <a:off x="2646000" y="456120"/>
              <a:ext cx="945720" cy="2311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400" spc="-1" strike="noStrike">
                  <a:solidFill>
                    <a:srgbClr val="909090"/>
                  </a:solidFill>
                  <a:latin typeface="Open Sans"/>
                  <a:ea typeface="Open Sans"/>
                </a:rPr>
                <a:t>…</a:t>
              </a:r>
              <a:r>
                <a:rPr b="1" lang="en" sz="1400" spc="-1" strike="noStrike">
                  <a:solidFill>
                    <a:srgbClr val="909090"/>
                  </a:solidFill>
                  <a:latin typeface="Open Sans"/>
                  <a:ea typeface="Open Sans"/>
                </a:rPr>
                <a:t>.</a:t>
              </a:r>
              <a:endParaRPr b="0" lang="en-US" sz="1400" spc="-1" strike="noStrike">
                <a:latin typeface="Arial"/>
              </a:endParaRPr>
            </a:p>
          </p:txBody>
        </p:sp>
        <p:sp>
          <p:nvSpPr>
            <p:cNvPr id="1062" name="CustomShape 33"/>
            <p:cNvSpPr/>
            <p:nvPr/>
          </p:nvSpPr>
          <p:spPr>
            <a:xfrm>
              <a:off x="1507320" y="1382760"/>
              <a:ext cx="257760" cy="360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1063" name="CustomShape 34"/>
            <p:cNvSpPr/>
            <p:nvPr/>
          </p:nvSpPr>
          <p:spPr>
            <a:xfrm flipH="1" rot="10800000">
              <a:off x="1519920" y="645120"/>
              <a:ext cx="515880" cy="468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1064" name="CustomShape 35"/>
            <p:cNvSpPr/>
            <p:nvPr/>
          </p:nvSpPr>
          <p:spPr>
            <a:xfrm>
              <a:off x="3598200" y="609120"/>
              <a:ext cx="1459800" cy="2160"/>
            </a:xfrm>
            <a:custGeom>
              <a:avLst/>
              <a:gdLst/>
              <a:ahLst/>
              <a:rect l="l" t="t" r="r" b="b"/>
              <a:pathLst>
                <a:path w="21600" h="21600">
                  <a:moveTo>
                    <a:pt x="0" y="0"/>
                  </a:moveTo>
                  <a:lnTo>
                    <a:pt x="21600" y="21600"/>
                  </a:lnTo>
                </a:path>
              </a:pathLst>
            </a:custGeom>
            <a:noFill/>
            <a:ln w="12600">
              <a:solidFill>
                <a:srgbClr val="717680"/>
              </a:solidFill>
              <a:prstDash val="dash"/>
              <a:round/>
            </a:ln>
          </p:spPr>
          <p:style>
            <a:lnRef idx="0"/>
            <a:fillRef idx="0"/>
            <a:effectRef idx="0"/>
            <a:fontRef idx="minor"/>
          </p:style>
        </p:sp>
        <p:pic>
          <p:nvPicPr>
            <p:cNvPr id="1065" name="Google Shape;1373;p251" descr="cli.eps"/>
            <p:cNvPicPr/>
            <p:nvPr/>
          </p:nvPicPr>
          <p:blipFill>
            <a:blip r:embed="rId3"/>
            <a:stretch/>
          </p:blipFill>
          <p:spPr>
            <a:xfrm>
              <a:off x="5080320" y="427680"/>
              <a:ext cx="317160" cy="295560"/>
            </a:xfrm>
            <a:prstGeom prst="rect">
              <a:avLst/>
            </a:prstGeom>
            <a:ln>
              <a:noFill/>
            </a:ln>
          </p:spPr>
        </p:pic>
        <p:sp>
          <p:nvSpPr>
            <p:cNvPr id="1066" name="CustomShape 36"/>
            <p:cNvSpPr/>
            <p:nvPr/>
          </p:nvSpPr>
          <p:spPr>
            <a:xfrm>
              <a:off x="5236920" y="719640"/>
              <a:ext cx="360" cy="103356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1067" name="CustomShape 37"/>
            <p:cNvSpPr/>
            <p:nvPr/>
          </p:nvSpPr>
          <p:spPr>
            <a:xfrm>
              <a:off x="1804320" y="981720"/>
              <a:ext cx="6138360" cy="608040"/>
            </a:xfrm>
            <a:prstGeom prst="rect">
              <a:avLst/>
            </a:prstGeom>
            <a:solidFill>
              <a:srgbClr val="fc3e3f"/>
            </a:solidFill>
            <a:ln>
              <a:noFill/>
            </a:ln>
          </p:spPr>
          <p:style>
            <a:lnRef idx="0"/>
            <a:fillRef idx="0"/>
            <a:effectRef idx="0"/>
            <a:fontRef idx="minor"/>
          </p:style>
        </p:sp>
        <p:sp>
          <p:nvSpPr>
            <p:cNvPr id="1068" name="CustomShape 38"/>
            <p:cNvSpPr/>
            <p:nvPr/>
          </p:nvSpPr>
          <p:spPr>
            <a:xfrm>
              <a:off x="1801080" y="1093320"/>
              <a:ext cx="1019160" cy="3009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pen Sans"/>
                  <a:ea typeface="Open Sans"/>
                </a:rPr>
                <a:t>ANSIBLE</a:t>
              </a:r>
              <a:br/>
              <a:r>
                <a:rPr b="1" lang="en" sz="1000" spc="-1" strike="noStrike">
                  <a:solidFill>
                    <a:srgbClr val="ffffff"/>
                  </a:solidFill>
                  <a:latin typeface="Open Sans"/>
                  <a:ea typeface="Open Sans"/>
                </a:rPr>
                <a:t>TOWER</a:t>
              </a:r>
              <a:endParaRPr b="0" lang="en-US" sz="1000" spc="-1" strike="noStrike">
                <a:latin typeface="Arial"/>
              </a:endParaRPr>
            </a:p>
          </p:txBody>
        </p:sp>
        <p:sp>
          <p:nvSpPr>
            <p:cNvPr id="1069" name="CustomShape 39"/>
            <p:cNvSpPr/>
            <p:nvPr/>
          </p:nvSpPr>
          <p:spPr>
            <a:xfrm>
              <a:off x="2855880" y="1353960"/>
              <a:ext cx="2505600" cy="200880"/>
            </a:xfrm>
            <a:prstGeom prst="rect">
              <a:avLst/>
            </a:prstGeom>
            <a:solidFill>
              <a:srgbClr val="e6e6e6"/>
            </a:solidFill>
            <a:ln>
              <a:noFill/>
            </a:ln>
          </p:spPr>
          <p:style>
            <a:lnRef idx="0"/>
            <a:fillRef idx="0"/>
            <a:effectRef idx="0"/>
            <a:fontRef idx="minor"/>
          </p:style>
        </p:sp>
        <p:sp>
          <p:nvSpPr>
            <p:cNvPr id="1070" name="CustomShape 40"/>
            <p:cNvSpPr/>
            <p:nvPr/>
          </p:nvSpPr>
          <p:spPr>
            <a:xfrm>
              <a:off x="2927160" y="1372320"/>
              <a:ext cx="2251440" cy="16164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fc3e3f"/>
                  </a:solidFill>
                  <a:latin typeface="Open Sans"/>
                  <a:ea typeface="Open Sans"/>
                </a:rPr>
                <a:t>SIMPLE USER INTERFACE</a:t>
              </a:r>
              <a:endParaRPr b="0" lang="en-US" sz="800" spc="-1" strike="noStrike">
                <a:latin typeface="Arial"/>
              </a:endParaRPr>
            </a:p>
          </p:txBody>
        </p:sp>
        <p:sp>
          <p:nvSpPr>
            <p:cNvPr id="1071" name="CustomShape 41"/>
            <p:cNvSpPr/>
            <p:nvPr/>
          </p:nvSpPr>
          <p:spPr>
            <a:xfrm>
              <a:off x="5410080" y="1353960"/>
              <a:ext cx="2505600" cy="200880"/>
            </a:xfrm>
            <a:prstGeom prst="rect">
              <a:avLst/>
            </a:prstGeom>
            <a:solidFill>
              <a:srgbClr val="e6e6e6"/>
            </a:solidFill>
            <a:ln>
              <a:noFill/>
            </a:ln>
          </p:spPr>
          <p:style>
            <a:lnRef idx="0"/>
            <a:fillRef idx="0"/>
            <a:effectRef idx="0"/>
            <a:fontRef idx="minor"/>
          </p:style>
        </p:sp>
        <p:sp>
          <p:nvSpPr>
            <p:cNvPr id="1072" name="CustomShape 42"/>
            <p:cNvSpPr/>
            <p:nvPr/>
          </p:nvSpPr>
          <p:spPr>
            <a:xfrm>
              <a:off x="5481000" y="1372320"/>
              <a:ext cx="2251440" cy="161640"/>
            </a:xfrm>
            <a:prstGeom prst="rect">
              <a:avLst/>
            </a:prstGeom>
            <a:noFill/>
            <a:ln>
              <a:noFill/>
            </a:ln>
          </p:spPr>
          <p:style>
            <a:lnRef idx="0"/>
            <a:fillRef idx="0"/>
            <a:effectRef idx="0"/>
            <a:fontRef idx="minor"/>
          </p:style>
          <p:txBody>
            <a:bodyPr>
              <a:noAutofit/>
            </a:bodyPr>
            <a:p>
              <a:pPr>
                <a:lnSpc>
                  <a:spcPct val="100000"/>
                </a:lnSpc>
                <a:tabLst>
                  <a:tab algn="l" pos="0"/>
                </a:tabLst>
              </a:pPr>
              <a:r>
                <a:rPr b="1" lang="en" sz="800" spc="-1" strike="noStrike">
                  <a:solidFill>
                    <a:srgbClr val="fc3e3f"/>
                  </a:solidFill>
                  <a:latin typeface="Open Sans"/>
                  <a:ea typeface="Open Sans"/>
                </a:rPr>
                <a:t>TOWER API</a:t>
              </a:r>
              <a:endParaRPr b="0" lang="en-US" sz="800" spc="-1" strike="noStrike">
                <a:latin typeface="Arial"/>
              </a:endParaRPr>
            </a:p>
          </p:txBody>
        </p:sp>
        <p:sp>
          <p:nvSpPr>
            <p:cNvPr id="1073" name="CustomShape 43"/>
            <p:cNvSpPr/>
            <p:nvPr/>
          </p:nvSpPr>
          <p:spPr>
            <a:xfrm>
              <a:off x="2855880" y="1040760"/>
              <a:ext cx="1634760" cy="264240"/>
            </a:xfrm>
            <a:prstGeom prst="rect">
              <a:avLst/>
            </a:prstGeom>
            <a:solidFill>
              <a:srgbClr val="9a0203"/>
            </a:solidFill>
            <a:ln>
              <a:noFill/>
            </a:ln>
          </p:spPr>
          <p:style>
            <a:lnRef idx="0"/>
            <a:fillRef idx="0"/>
            <a:effectRef idx="0"/>
            <a:fontRef idx="minor"/>
          </p:style>
        </p:sp>
        <p:sp>
          <p:nvSpPr>
            <p:cNvPr id="1074" name="CustomShape 44"/>
            <p:cNvSpPr/>
            <p:nvPr/>
          </p:nvSpPr>
          <p:spPr>
            <a:xfrm>
              <a:off x="2853360" y="1028880"/>
              <a:ext cx="1634760" cy="2311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ffffff"/>
                  </a:solidFill>
                  <a:latin typeface="Open Sans"/>
                  <a:ea typeface="Open Sans"/>
                </a:rPr>
                <a:t>ROLE-BASED</a:t>
              </a:r>
              <a:br/>
              <a:r>
                <a:rPr b="1" lang="en" sz="700" spc="-1" strike="noStrike">
                  <a:solidFill>
                    <a:srgbClr val="ffffff"/>
                  </a:solidFill>
                  <a:latin typeface="Open Sans"/>
                  <a:ea typeface="Open Sans"/>
                </a:rPr>
                <a:t>ACCESS CONTROL</a:t>
              </a:r>
              <a:endParaRPr b="0" lang="en-US" sz="700" spc="-1" strike="noStrike">
                <a:latin typeface="Arial"/>
              </a:endParaRPr>
            </a:p>
          </p:txBody>
        </p:sp>
        <p:sp>
          <p:nvSpPr>
            <p:cNvPr id="1075" name="CustomShape 45"/>
            <p:cNvSpPr/>
            <p:nvPr/>
          </p:nvSpPr>
          <p:spPr>
            <a:xfrm>
              <a:off x="4538520" y="1040760"/>
              <a:ext cx="1627560" cy="264240"/>
            </a:xfrm>
            <a:prstGeom prst="rect">
              <a:avLst/>
            </a:prstGeom>
            <a:solidFill>
              <a:srgbClr val="9a0203"/>
            </a:solidFill>
            <a:ln>
              <a:noFill/>
            </a:ln>
          </p:spPr>
          <p:style>
            <a:lnRef idx="0"/>
            <a:fillRef idx="0"/>
            <a:effectRef idx="0"/>
            <a:fontRef idx="minor"/>
          </p:style>
        </p:sp>
        <p:sp>
          <p:nvSpPr>
            <p:cNvPr id="1076" name="CustomShape 46"/>
            <p:cNvSpPr/>
            <p:nvPr/>
          </p:nvSpPr>
          <p:spPr>
            <a:xfrm>
              <a:off x="4536000" y="1028880"/>
              <a:ext cx="1627560" cy="2311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ffffff"/>
                  </a:solidFill>
                  <a:latin typeface="Open Sans"/>
                  <a:ea typeface="Open Sans"/>
                </a:rPr>
                <a:t>KNOWLEDGE</a:t>
              </a:r>
              <a:br/>
              <a:r>
                <a:rPr b="1" lang="en" sz="700" spc="-1" strike="noStrike">
                  <a:solidFill>
                    <a:srgbClr val="ffffff"/>
                  </a:solidFill>
                  <a:latin typeface="Open Sans"/>
                  <a:ea typeface="Open Sans"/>
                </a:rPr>
                <a:t>&amp; VISIBILITY</a:t>
              </a:r>
              <a:endParaRPr b="0" lang="en-US" sz="700" spc="-1" strike="noStrike">
                <a:latin typeface="Arial"/>
              </a:endParaRPr>
            </a:p>
          </p:txBody>
        </p:sp>
        <p:sp>
          <p:nvSpPr>
            <p:cNvPr id="1077" name="CustomShape 47"/>
            <p:cNvSpPr/>
            <p:nvPr/>
          </p:nvSpPr>
          <p:spPr>
            <a:xfrm>
              <a:off x="6210360" y="1039320"/>
              <a:ext cx="1680120" cy="264240"/>
            </a:xfrm>
            <a:prstGeom prst="rect">
              <a:avLst/>
            </a:prstGeom>
            <a:solidFill>
              <a:srgbClr val="9a0203"/>
            </a:solidFill>
            <a:ln>
              <a:noFill/>
            </a:ln>
          </p:spPr>
          <p:style>
            <a:lnRef idx="0"/>
            <a:fillRef idx="0"/>
            <a:effectRef idx="0"/>
            <a:fontRef idx="minor"/>
          </p:style>
        </p:sp>
        <p:sp>
          <p:nvSpPr>
            <p:cNvPr id="1078" name="CustomShape 48"/>
            <p:cNvSpPr/>
            <p:nvPr/>
          </p:nvSpPr>
          <p:spPr>
            <a:xfrm>
              <a:off x="6207480" y="1027440"/>
              <a:ext cx="1680120" cy="23112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ffffff"/>
                  </a:solidFill>
                  <a:latin typeface="Open Sans"/>
                  <a:ea typeface="Open Sans"/>
                </a:rPr>
                <a:t>SCHEDULED &amp;</a:t>
              </a:r>
              <a:br/>
              <a:r>
                <a:rPr b="1" lang="en" sz="700" spc="-1" strike="noStrike">
                  <a:solidFill>
                    <a:srgbClr val="ffffff"/>
                  </a:solidFill>
                  <a:latin typeface="Open Sans"/>
                  <a:ea typeface="Open Sans"/>
                </a:rPr>
                <a:t>CENTRALIZED JOBS</a:t>
              </a:r>
              <a:endParaRPr b="0" lang="en-US" sz="700" spc="-1" strike="noStrike">
                <a:latin typeface="Arial"/>
              </a:endParaRPr>
            </a:p>
          </p:txBody>
        </p:sp>
        <p:sp>
          <p:nvSpPr>
            <p:cNvPr id="1079" name="CustomShape 49"/>
            <p:cNvSpPr/>
            <p:nvPr/>
          </p:nvSpPr>
          <p:spPr>
            <a:xfrm>
              <a:off x="3926520" y="2847240"/>
              <a:ext cx="360" cy="73152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1080" name="CustomShape 50"/>
            <p:cNvSpPr/>
            <p:nvPr/>
          </p:nvSpPr>
          <p:spPr>
            <a:xfrm>
              <a:off x="4850280" y="2847240"/>
              <a:ext cx="360" cy="73152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1081" name="CustomShape 51"/>
            <p:cNvSpPr/>
            <p:nvPr/>
          </p:nvSpPr>
          <p:spPr>
            <a:xfrm>
              <a:off x="5774040" y="2847240"/>
              <a:ext cx="360" cy="73152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1082" name="CustomShape 52"/>
            <p:cNvSpPr/>
            <p:nvPr/>
          </p:nvSpPr>
          <p:spPr>
            <a:xfrm>
              <a:off x="6698160" y="2855880"/>
              <a:ext cx="360" cy="73152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1083" name="CustomShape 53"/>
            <p:cNvSpPr/>
            <p:nvPr/>
          </p:nvSpPr>
          <p:spPr>
            <a:xfrm>
              <a:off x="1249920" y="1809000"/>
              <a:ext cx="360" cy="2088360"/>
            </a:xfrm>
            <a:custGeom>
              <a:avLst/>
              <a:gdLst/>
              <a:ahLst/>
              <a:rect l="l" t="t" r="r" b="b"/>
              <a:pathLst>
                <a:path w="21600" h="21600">
                  <a:moveTo>
                    <a:pt x="0" y="0"/>
                  </a:moveTo>
                  <a:lnTo>
                    <a:pt x="21600" y="21600"/>
                  </a:lnTo>
                </a:path>
              </a:pathLst>
            </a:custGeom>
            <a:noFill/>
            <a:ln w="12600">
              <a:solidFill>
                <a:srgbClr val="717680"/>
              </a:solidFill>
              <a:prstDash val="dash"/>
              <a:round/>
            </a:ln>
          </p:spPr>
          <p:style>
            <a:lnRef idx="0"/>
            <a:fillRef idx="0"/>
            <a:effectRef idx="0"/>
            <a:fontRef idx="minor"/>
          </p:style>
        </p:sp>
        <p:sp>
          <p:nvSpPr>
            <p:cNvPr id="1084" name="CustomShape 54"/>
            <p:cNvSpPr/>
            <p:nvPr/>
          </p:nvSpPr>
          <p:spPr>
            <a:xfrm flipH="1" rot="10800000">
              <a:off x="1249920" y="3892320"/>
              <a:ext cx="504000" cy="72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1085" name="CustomShape 55"/>
            <p:cNvSpPr/>
            <p:nvPr/>
          </p:nvSpPr>
          <p:spPr>
            <a:xfrm>
              <a:off x="1249920" y="1020240"/>
              <a:ext cx="360" cy="128160"/>
            </a:xfrm>
            <a:custGeom>
              <a:avLst/>
              <a:gdLst/>
              <a:ahLst/>
              <a:rect l="l" t="t" r="r" b="b"/>
              <a:pathLst>
                <a:path w="21600" h="21600">
                  <a:moveTo>
                    <a:pt x="0" y="0"/>
                  </a:moveTo>
                  <a:lnTo>
                    <a:pt x="21600" y="21600"/>
                  </a:lnTo>
                </a:path>
              </a:pathLst>
            </a:custGeom>
            <a:noFill/>
            <a:ln w="12600">
              <a:solidFill>
                <a:srgbClr val="717680"/>
              </a:solidFill>
              <a:prstDash val="dash"/>
              <a:round/>
            </a:ln>
          </p:spPr>
          <p:style>
            <a:lnRef idx="0"/>
            <a:fillRef idx="0"/>
            <a:effectRef idx="0"/>
            <a:fontRef idx="minor"/>
          </p:style>
        </p:sp>
        <p:sp>
          <p:nvSpPr>
            <p:cNvPr id="1086" name="CustomShape 56"/>
            <p:cNvSpPr/>
            <p:nvPr/>
          </p:nvSpPr>
          <p:spPr>
            <a:xfrm>
              <a:off x="3444480" y="4298760"/>
              <a:ext cx="1141920" cy="23112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CONFIGURATION</a:t>
              </a:r>
              <a:endParaRPr b="0" lang="en-US" sz="700" spc="-1" strike="noStrike">
                <a:latin typeface="Arial"/>
              </a:endParaRPr>
            </a:p>
            <a:p>
              <a:pPr algn="ctr">
                <a:lnSpc>
                  <a:spcPct val="100000"/>
                </a:lnSpc>
                <a:tabLst>
                  <a:tab algn="l" pos="0"/>
                </a:tabLst>
              </a:pPr>
              <a:r>
                <a:rPr b="1" lang="en" sz="700" spc="-1" strike="noStrike">
                  <a:solidFill>
                    <a:srgbClr val="414e55"/>
                  </a:solidFill>
                  <a:latin typeface="Open Sans"/>
                  <a:ea typeface="Open Sans"/>
                </a:rPr>
                <a:t>MANAGEMENT</a:t>
              </a:r>
              <a:endParaRPr b="0" lang="en-US" sz="700" spc="-1" strike="noStrike">
                <a:latin typeface="Arial"/>
              </a:endParaRPr>
            </a:p>
          </p:txBody>
        </p:sp>
        <p:sp>
          <p:nvSpPr>
            <p:cNvPr id="1087" name="CustomShape 57"/>
            <p:cNvSpPr/>
            <p:nvPr/>
          </p:nvSpPr>
          <p:spPr>
            <a:xfrm>
              <a:off x="4488120" y="4298760"/>
              <a:ext cx="817560" cy="23112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APP </a:t>
              </a:r>
              <a:br/>
              <a:r>
                <a:rPr b="1" lang="en" sz="700" spc="-1" strike="noStrike">
                  <a:solidFill>
                    <a:srgbClr val="414e55"/>
                  </a:solidFill>
                  <a:latin typeface="Open Sans"/>
                  <a:ea typeface="Open Sans"/>
                </a:rPr>
                <a:t>DEPLOYMENT</a:t>
              </a:r>
              <a:endParaRPr b="0" lang="en-US" sz="700" spc="-1" strike="noStrike">
                <a:latin typeface="Arial"/>
              </a:endParaRPr>
            </a:p>
          </p:txBody>
        </p:sp>
        <p:sp>
          <p:nvSpPr>
            <p:cNvPr id="1088" name="CustomShape 58"/>
            <p:cNvSpPr/>
            <p:nvPr/>
          </p:nvSpPr>
          <p:spPr>
            <a:xfrm>
              <a:off x="5295240" y="4298760"/>
              <a:ext cx="875520" cy="23112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CONTINUOUS</a:t>
              </a:r>
              <a:br/>
              <a:r>
                <a:rPr b="1" lang="en" sz="700" spc="-1" strike="noStrike">
                  <a:solidFill>
                    <a:srgbClr val="414e55"/>
                  </a:solidFill>
                  <a:latin typeface="Open Sans"/>
                  <a:ea typeface="Open Sans"/>
                </a:rPr>
                <a:t>DELIVERY</a:t>
              </a:r>
              <a:endParaRPr b="0" lang="en-US" sz="700" spc="-1" strike="noStrike">
                <a:latin typeface="Arial"/>
              </a:endParaRPr>
            </a:p>
          </p:txBody>
        </p:sp>
        <p:sp>
          <p:nvSpPr>
            <p:cNvPr id="1089" name="CustomShape 59"/>
            <p:cNvSpPr/>
            <p:nvPr/>
          </p:nvSpPr>
          <p:spPr>
            <a:xfrm>
              <a:off x="6246720" y="4298760"/>
              <a:ext cx="817560" cy="23112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SECURITY &amp;</a:t>
              </a:r>
              <a:br/>
              <a:r>
                <a:rPr b="1" lang="en" sz="700" spc="-1" strike="noStrike">
                  <a:solidFill>
                    <a:srgbClr val="414e55"/>
                  </a:solidFill>
                  <a:latin typeface="Open Sans"/>
                  <a:ea typeface="Open Sans"/>
                </a:rPr>
                <a:t>COMPLIANCE</a:t>
              </a:r>
              <a:endParaRPr b="0" lang="en-US" sz="700" spc="-1" strike="noStrike">
                <a:latin typeface="Arial"/>
              </a:endParaRPr>
            </a:p>
          </p:txBody>
        </p:sp>
        <p:sp>
          <p:nvSpPr>
            <p:cNvPr id="1090" name="CustomShape 60"/>
            <p:cNvSpPr/>
            <p:nvPr/>
          </p:nvSpPr>
          <p:spPr>
            <a:xfrm>
              <a:off x="7077600" y="4339080"/>
              <a:ext cx="945720" cy="14976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ORCHESTRATION</a:t>
              </a:r>
              <a:endParaRPr b="0" lang="en-US" sz="700" spc="-1" strike="noStrike">
                <a:latin typeface="Arial"/>
              </a:endParaRPr>
            </a:p>
          </p:txBody>
        </p:sp>
        <p:sp>
          <p:nvSpPr>
            <p:cNvPr id="1091" name="CustomShape 61"/>
            <p:cNvSpPr/>
            <p:nvPr/>
          </p:nvSpPr>
          <p:spPr>
            <a:xfrm>
              <a:off x="2644920" y="4339080"/>
              <a:ext cx="875520" cy="149760"/>
            </a:xfrm>
            <a:prstGeom prst="rect">
              <a:avLst/>
            </a:prstGeom>
            <a:solidFill>
              <a:srgbClr val="f2f2f2"/>
            </a:solidFill>
            <a:ln>
              <a:noFill/>
            </a:ln>
          </p:spPr>
          <p:style>
            <a:lnRef idx="0"/>
            <a:fillRef idx="0"/>
            <a:effectRef idx="0"/>
            <a:fontRef idx="minor"/>
          </p:style>
          <p:txBody>
            <a:bodyPr>
              <a:noAutofit/>
            </a:bodyPr>
            <a:p>
              <a:pPr algn="ctr">
                <a:lnSpc>
                  <a:spcPct val="100000"/>
                </a:lnSpc>
                <a:tabLst>
                  <a:tab algn="l" pos="0"/>
                </a:tabLst>
              </a:pPr>
              <a:r>
                <a:rPr b="1" lang="en" sz="700" spc="-1" strike="noStrike">
                  <a:solidFill>
                    <a:srgbClr val="414e55"/>
                  </a:solidFill>
                  <a:latin typeface="Open Sans"/>
                  <a:ea typeface="Open Sans"/>
                </a:rPr>
                <a:t>PROVISIONING</a:t>
              </a:r>
              <a:endParaRPr b="0" lang="en-US" sz="700" spc="-1" strike="noStrike">
                <a:latin typeface="Arial"/>
              </a:endParaRPr>
            </a:p>
          </p:txBody>
        </p:sp>
        <p:pic>
          <p:nvPicPr>
            <p:cNvPr id="1092" name="Google Shape;1400;p251" descr="check-list.eps"/>
            <p:cNvPicPr/>
            <p:nvPr/>
          </p:nvPicPr>
          <p:blipFill>
            <a:blip r:embed="rId4"/>
            <a:stretch/>
          </p:blipFill>
          <p:spPr>
            <a:xfrm>
              <a:off x="2930040" y="3905640"/>
              <a:ext cx="300600" cy="369360"/>
            </a:xfrm>
            <a:prstGeom prst="rect">
              <a:avLst/>
            </a:prstGeom>
            <a:ln>
              <a:noFill/>
            </a:ln>
          </p:spPr>
        </p:pic>
        <p:pic>
          <p:nvPicPr>
            <p:cNvPr id="1093" name="Google Shape;1401;p251" descr="two-gears.eps"/>
            <p:cNvPicPr/>
            <p:nvPr/>
          </p:nvPicPr>
          <p:blipFill>
            <a:blip r:embed="rId5"/>
            <a:stretch/>
          </p:blipFill>
          <p:spPr>
            <a:xfrm>
              <a:off x="3796200" y="3884760"/>
              <a:ext cx="340920" cy="339840"/>
            </a:xfrm>
            <a:prstGeom prst="rect">
              <a:avLst/>
            </a:prstGeom>
            <a:ln>
              <a:noFill/>
            </a:ln>
          </p:spPr>
        </p:pic>
        <p:pic>
          <p:nvPicPr>
            <p:cNvPr id="1094" name="Google Shape;1402;p251" descr="spider.eps"/>
            <p:cNvPicPr/>
            <p:nvPr/>
          </p:nvPicPr>
          <p:blipFill>
            <a:blip r:embed="rId6"/>
            <a:stretch/>
          </p:blipFill>
          <p:spPr>
            <a:xfrm>
              <a:off x="4702680" y="3863880"/>
              <a:ext cx="411480" cy="360720"/>
            </a:xfrm>
            <a:prstGeom prst="rect">
              <a:avLst/>
            </a:prstGeom>
            <a:ln>
              <a:noFill/>
            </a:ln>
          </p:spPr>
        </p:pic>
        <p:pic>
          <p:nvPicPr>
            <p:cNvPr id="1095" name="Google Shape;1403;p251" descr="dashboard.eps"/>
            <p:cNvPicPr/>
            <p:nvPr/>
          </p:nvPicPr>
          <p:blipFill>
            <a:blip r:embed="rId7"/>
            <a:stretch/>
          </p:blipFill>
          <p:spPr>
            <a:xfrm>
              <a:off x="5527440" y="3890880"/>
              <a:ext cx="462240" cy="286920"/>
            </a:xfrm>
            <a:prstGeom prst="rect">
              <a:avLst/>
            </a:prstGeom>
            <a:ln>
              <a:noFill/>
            </a:ln>
          </p:spPr>
        </p:pic>
        <p:pic>
          <p:nvPicPr>
            <p:cNvPr id="1096" name="Google Shape;1404;p251" descr="lock-grey.eps"/>
            <p:cNvPicPr/>
            <p:nvPr/>
          </p:nvPicPr>
          <p:blipFill>
            <a:blip r:embed="rId8"/>
            <a:stretch/>
          </p:blipFill>
          <p:spPr>
            <a:xfrm>
              <a:off x="6555240" y="3892680"/>
              <a:ext cx="241560" cy="315360"/>
            </a:xfrm>
            <a:prstGeom prst="rect">
              <a:avLst/>
            </a:prstGeom>
            <a:ln>
              <a:noFill/>
            </a:ln>
          </p:spPr>
        </p:pic>
        <p:pic>
          <p:nvPicPr>
            <p:cNvPr id="1097" name="Google Shape;1405;p251" descr="controls.eps"/>
            <p:cNvPicPr/>
            <p:nvPr/>
          </p:nvPicPr>
          <p:blipFill>
            <a:blip r:embed="rId9"/>
            <a:stretch/>
          </p:blipFill>
          <p:spPr>
            <a:xfrm>
              <a:off x="7362360" y="3973680"/>
              <a:ext cx="274320" cy="274320"/>
            </a:xfrm>
            <a:prstGeom prst="rect">
              <a:avLst/>
            </a:prstGeom>
            <a:ln>
              <a:noFill/>
            </a:ln>
          </p:spPr>
        </p:pic>
        <p:pic>
          <p:nvPicPr>
            <p:cNvPr id="1098" name="Google Shape;1406;p251" descr=""/>
            <p:cNvPicPr/>
            <p:nvPr/>
          </p:nvPicPr>
          <p:blipFill>
            <a:blip r:embed="rId10"/>
            <a:stretch/>
          </p:blipFill>
          <p:spPr>
            <a:xfrm>
              <a:off x="2005920" y="378000"/>
              <a:ext cx="418320" cy="418320"/>
            </a:xfrm>
            <a:prstGeom prst="rect">
              <a:avLst/>
            </a:prstGeom>
            <a:ln>
              <a:noFill/>
            </a:ln>
          </p:spPr>
        </p:pic>
        <p:pic>
          <p:nvPicPr>
            <p:cNvPr id="1099" name="Google Shape;1407;p251" descr=""/>
            <p:cNvPicPr/>
            <p:nvPr/>
          </p:nvPicPr>
          <p:blipFill>
            <a:blip r:embed="rId11"/>
            <a:stretch/>
          </p:blipFill>
          <p:spPr>
            <a:xfrm>
              <a:off x="2330640" y="378000"/>
              <a:ext cx="418320" cy="418320"/>
            </a:xfrm>
            <a:prstGeom prst="rect">
              <a:avLst/>
            </a:prstGeom>
            <a:ln>
              <a:noFill/>
            </a:ln>
          </p:spPr>
        </p:pic>
        <p:pic>
          <p:nvPicPr>
            <p:cNvPr id="1100" name="Google Shape;1408;p251" descr=""/>
            <p:cNvPicPr/>
            <p:nvPr/>
          </p:nvPicPr>
          <p:blipFill>
            <a:blip r:embed="rId12"/>
            <a:stretch/>
          </p:blipFill>
          <p:spPr>
            <a:xfrm>
              <a:off x="2656800" y="378000"/>
              <a:ext cx="418320" cy="418320"/>
            </a:xfrm>
            <a:prstGeom prst="rect">
              <a:avLst/>
            </a:prstGeom>
            <a:ln>
              <a:noFill/>
            </a:ln>
          </p:spPr>
        </p:pic>
        <p:pic>
          <p:nvPicPr>
            <p:cNvPr id="1101" name="Google Shape;1409;p251" descr=""/>
            <p:cNvPicPr/>
            <p:nvPr/>
          </p:nvPicPr>
          <p:blipFill>
            <a:blip r:embed="rId13"/>
            <a:stretch/>
          </p:blipFill>
          <p:spPr>
            <a:xfrm>
              <a:off x="3174840" y="378000"/>
              <a:ext cx="418320" cy="418320"/>
            </a:xfrm>
            <a:prstGeom prst="rect">
              <a:avLst/>
            </a:prstGeom>
            <a:ln>
              <a:noFill/>
            </a:ln>
          </p:spPr>
        </p:pic>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CustomShape 1"/>
          <p:cNvSpPr/>
          <p:nvPr/>
        </p:nvSpPr>
        <p:spPr>
          <a:xfrm>
            <a:off x="597960" y="251640"/>
            <a:ext cx="7815600" cy="41436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 sz="3200" spc="-1" strike="noStrike">
                <a:solidFill>
                  <a:srgbClr val="ee0000"/>
                </a:solidFill>
                <a:latin typeface="Red Hat Display"/>
                <a:ea typeface="Red Hat Display"/>
              </a:rPr>
              <a:t>Automated Security &amp; HIPAA Compliance</a:t>
            </a:r>
            <a:endParaRPr b="0" lang="en-US" sz="3200" spc="-1" strike="noStrike">
              <a:latin typeface="Arial"/>
            </a:endParaRPr>
          </a:p>
        </p:txBody>
      </p:sp>
      <p:sp>
        <p:nvSpPr>
          <p:cNvPr id="735" name="CustomShape 2"/>
          <p:cNvSpPr/>
          <p:nvPr/>
        </p:nvSpPr>
        <p:spPr>
          <a:xfrm>
            <a:off x="384480" y="6186240"/>
            <a:ext cx="126360" cy="126360"/>
          </a:xfrm>
          <a:prstGeom prst="rect">
            <a:avLst/>
          </a:prstGeom>
          <a:noFill/>
          <a:ln>
            <a:noFill/>
          </a:ln>
        </p:spPr>
        <p:style>
          <a:lnRef idx="0"/>
          <a:fillRef idx="0"/>
          <a:effectRef idx="0"/>
          <a:fontRef idx="minor"/>
        </p:style>
        <p:txBody>
          <a:bodyPr lIns="0" rIns="0" tIns="0" bIns="0" anchor="b">
            <a:noAutofit/>
          </a:bodyPr>
          <a:p>
            <a:pPr algn="ctr">
              <a:lnSpc>
                <a:spcPct val="100000"/>
              </a:lnSpc>
              <a:tabLst>
                <a:tab algn="l" pos="0"/>
              </a:tabLst>
            </a:pPr>
            <a:fld id="{C9315565-FA86-4329-B178-43BE556BE7A5}" type="slidenum">
              <a:rPr b="0" lang="en" sz="600" spc="-1" strike="noStrike">
                <a:solidFill>
                  <a:srgbClr val="000000"/>
                </a:solidFill>
                <a:latin typeface="Red Hat Text Medium"/>
                <a:ea typeface="Red Hat Text Medium"/>
              </a:rPr>
              <a:t>&lt;number&gt;</a:t>
            </a:fld>
            <a:endParaRPr b="0" lang="en-US" sz="600" spc="-1" strike="noStrike">
              <a:latin typeface="Arial"/>
            </a:endParaRPr>
          </a:p>
        </p:txBody>
      </p:sp>
      <p:sp>
        <p:nvSpPr>
          <p:cNvPr id="736" name="CustomShape 3"/>
          <p:cNvSpPr/>
          <p:nvPr/>
        </p:nvSpPr>
        <p:spPr>
          <a:xfrm>
            <a:off x="377280" y="1140120"/>
            <a:ext cx="3183840" cy="3395520"/>
          </a:xfrm>
          <a:prstGeom prst="rect">
            <a:avLst/>
          </a:prstGeom>
          <a:noFill/>
          <a:ln>
            <a:noFill/>
          </a:ln>
        </p:spPr>
        <p:style>
          <a:lnRef idx="0"/>
          <a:fillRef idx="0"/>
          <a:effectRef idx="0"/>
          <a:fontRef idx="minor"/>
        </p:style>
        <p:txBody>
          <a:bodyPr tIns="91440" bIns="91440">
            <a:noAutofit/>
          </a:bodyPr>
          <a:p>
            <a:pPr marL="291960" indent="-253440">
              <a:lnSpc>
                <a:spcPct val="115000"/>
              </a:lnSpc>
              <a:buClr>
                <a:srgbClr val="000000"/>
              </a:buClr>
              <a:buFont typeface="Arial"/>
              <a:buChar char="✓"/>
            </a:pPr>
            <a:r>
              <a:rPr b="0" lang="en" sz="1000" spc="-1" strike="noStrike">
                <a:solidFill>
                  <a:srgbClr val="000000"/>
                </a:solidFill>
                <a:latin typeface="Arial"/>
                <a:ea typeface="Arial"/>
              </a:rPr>
              <a:t>Industry standards based compliance - </a:t>
            </a:r>
            <a:br/>
            <a:r>
              <a:rPr b="0" lang="en" sz="1000" spc="-1" strike="noStrike">
                <a:solidFill>
                  <a:srgbClr val="000000"/>
                </a:solidFill>
                <a:latin typeface="Arial"/>
                <a:ea typeface="Arial"/>
              </a:rPr>
              <a:t>OpenSCAP, NIST, and HIPAA</a:t>
            </a:r>
            <a:endParaRPr b="0" lang="en-US" sz="1000" spc="-1" strike="noStrike">
              <a:latin typeface="Arial"/>
            </a:endParaRPr>
          </a:p>
          <a:p>
            <a:pPr marL="291960" indent="-253440">
              <a:lnSpc>
                <a:spcPct val="115000"/>
              </a:lnSpc>
              <a:spcBef>
                <a:spcPts val="601"/>
              </a:spcBef>
              <a:buClr>
                <a:srgbClr val="000000"/>
              </a:buClr>
              <a:buFont typeface="Arial"/>
              <a:buChar char="✓"/>
            </a:pPr>
            <a:r>
              <a:rPr b="0" lang="en" sz="1000" spc="-1" strike="noStrike">
                <a:solidFill>
                  <a:srgbClr val="000000"/>
                </a:solidFill>
                <a:latin typeface="Arial"/>
                <a:ea typeface="Arial"/>
              </a:rPr>
              <a:t>Continuous scanning and remediation to remain in compliance with regulation; prevent cyber threats </a:t>
            </a:r>
            <a:endParaRPr b="0" lang="en-US" sz="1000" spc="-1" strike="noStrike">
              <a:latin typeface="Arial"/>
            </a:endParaRPr>
          </a:p>
          <a:p>
            <a:pPr marL="291960" indent="-253440">
              <a:lnSpc>
                <a:spcPct val="115000"/>
              </a:lnSpc>
              <a:spcBef>
                <a:spcPts val="601"/>
              </a:spcBef>
              <a:buClr>
                <a:srgbClr val="000000"/>
              </a:buClr>
              <a:buFont typeface="Arial"/>
              <a:buChar char="✓"/>
            </a:pPr>
            <a:r>
              <a:rPr b="0" lang="en" sz="1000" spc="-1" strike="noStrike">
                <a:solidFill>
                  <a:srgbClr val="000000"/>
                </a:solidFill>
                <a:latin typeface="Arial"/>
                <a:ea typeface="Arial"/>
              </a:rPr>
              <a:t>Real time configuration and drift management</a:t>
            </a:r>
            <a:endParaRPr b="0" lang="en-US" sz="1000" spc="-1" strike="noStrike">
              <a:latin typeface="Arial"/>
            </a:endParaRPr>
          </a:p>
          <a:p>
            <a:pPr marL="291960" indent="-253440">
              <a:lnSpc>
                <a:spcPct val="115000"/>
              </a:lnSpc>
              <a:spcBef>
                <a:spcPts val="601"/>
              </a:spcBef>
              <a:buClr>
                <a:srgbClr val="000000"/>
              </a:buClr>
              <a:buFont typeface="Arial"/>
              <a:buChar char="✓"/>
            </a:pPr>
            <a:r>
              <a:rPr b="0" lang="en" sz="1000" spc="-1" strike="noStrike">
                <a:solidFill>
                  <a:srgbClr val="000000"/>
                </a:solidFill>
                <a:latin typeface="Arial"/>
                <a:ea typeface="Arial"/>
              </a:rPr>
              <a:t>Simplify and speed up response to audits</a:t>
            </a:r>
            <a:endParaRPr b="0" lang="en-US" sz="1000" spc="-1" strike="noStrike">
              <a:latin typeface="Arial"/>
            </a:endParaRPr>
          </a:p>
          <a:p>
            <a:pPr>
              <a:lnSpc>
                <a:spcPct val="115000"/>
              </a:lnSpc>
              <a:spcBef>
                <a:spcPts val="601"/>
              </a:spcBef>
              <a:tabLst>
                <a:tab algn="l" pos="0"/>
              </a:tabLst>
            </a:pPr>
            <a:endParaRPr b="0" lang="en-US" sz="1000" spc="-1" strike="noStrike">
              <a:latin typeface="Arial"/>
            </a:endParaRPr>
          </a:p>
          <a:p>
            <a:pPr>
              <a:lnSpc>
                <a:spcPct val="115000"/>
              </a:lnSpc>
              <a:spcBef>
                <a:spcPts val="601"/>
              </a:spcBef>
              <a:tabLst>
                <a:tab algn="l" pos="0"/>
              </a:tabLst>
            </a:pPr>
            <a:endParaRPr b="0" lang="en-US" sz="1000" spc="-1" strike="noStrike">
              <a:latin typeface="Arial"/>
            </a:endParaRPr>
          </a:p>
          <a:p>
            <a:pPr>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p:txBody>
      </p:sp>
      <p:sp>
        <p:nvSpPr>
          <p:cNvPr id="737" name="CustomShape 4"/>
          <p:cNvSpPr/>
          <p:nvPr/>
        </p:nvSpPr>
        <p:spPr>
          <a:xfrm>
            <a:off x="299160" y="3231000"/>
            <a:ext cx="4106160" cy="1503360"/>
          </a:xfrm>
          <a:prstGeom prst="rect">
            <a:avLst/>
          </a:prstGeom>
          <a:noFill/>
          <a:ln>
            <a:noFill/>
          </a:ln>
        </p:spPr>
        <p:style>
          <a:lnRef idx="0"/>
          <a:fillRef idx="0"/>
          <a:effectRef idx="0"/>
          <a:fontRef idx="minor"/>
        </p:style>
        <p:txBody>
          <a:bodyPr tIns="91440" bIns="91440">
            <a:noAutofit/>
          </a:bodyPr>
          <a:p>
            <a:pPr marL="343080" indent="-227880">
              <a:lnSpc>
                <a:spcPct val="150000"/>
              </a:lnSpc>
              <a:buClr>
                <a:srgbClr val="000000"/>
              </a:buClr>
              <a:buFont typeface="Arial"/>
              <a:buChar char="✓"/>
            </a:pPr>
            <a:r>
              <a:rPr b="0" lang="en" sz="1000" spc="-1" strike="noStrike">
                <a:solidFill>
                  <a:srgbClr val="000000"/>
                </a:solidFill>
                <a:latin typeface="Arial"/>
                <a:ea typeface="Arial"/>
              </a:rPr>
              <a:t>Consistent and verifiable enforcement policies</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Compliance awareness and transparency</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Reduced probability of human error and analysis time</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Compliance-as-code </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Simplified reporting</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Automation</a:t>
            </a:r>
            <a:endParaRPr b="0" lang="en-US" sz="1000" spc="-1" strike="noStrike">
              <a:latin typeface="Arial"/>
            </a:endParaRPr>
          </a:p>
          <a:p>
            <a:pPr marL="165240" indent="126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p:txBody>
      </p:sp>
      <p:sp>
        <p:nvSpPr>
          <p:cNvPr id="738" name="CustomShape 5"/>
          <p:cNvSpPr/>
          <p:nvPr/>
        </p:nvSpPr>
        <p:spPr>
          <a:xfrm>
            <a:off x="377280" y="785160"/>
            <a:ext cx="3761280" cy="3963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1" lang="en" sz="1400" spc="-1" strike="noStrike">
                <a:solidFill>
                  <a:srgbClr val="000000"/>
                </a:solidFill>
                <a:latin typeface="Red Hat Display"/>
                <a:ea typeface="Red Hat Display"/>
              </a:rPr>
              <a:t>Business Drivers</a:t>
            </a:r>
            <a:endParaRPr b="0" lang="en-US" sz="1400" spc="-1" strike="noStrike">
              <a:latin typeface="Arial"/>
            </a:endParaRPr>
          </a:p>
        </p:txBody>
      </p:sp>
      <p:sp>
        <p:nvSpPr>
          <p:cNvPr id="739" name="CustomShape 6"/>
          <p:cNvSpPr/>
          <p:nvPr/>
        </p:nvSpPr>
        <p:spPr>
          <a:xfrm>
            <a:off x="410760" y="2968920"/>
            <a:ext cx="3761280" cy="3963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1" lang="en" sz="1400" spc="-1" strike="noStrike">
                <a:solidFill>
                  <a:srgbClr val="000000"/>
                </a:solidFill>
                <a:latin typeface="Red Hat Display"/>
                <a:ea typeface="Red Hat Display"/>
              </a:rPr>
              <a:t>Technical Requirements</a:t>
            </a:r>
            <a:endParaRPr b="0" lang="en-US" sz="1400" spc="-1" strike="noStrike">
              <a:latin typeface="Arial"/>
            </a:endParaRPr>
          </a:p>
        </p:txBody>
      </p:sp>
      <p:sp>
        <p:nvSpPr>
          <p:cNvPr id="740" name="CustomShape 7"/>
          <p:cNvSpPr/>
          <p:nvPr/>
        </p:nvSpPr>
        <p:spPr>
          <a:xfrm>
            <a:off x="5386320" y="2364480"/>
            <a:ext cx="2337120" cy="53892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1" lang="en" sz="1000" spc="-1" strike="noStrike">
                <a:solidFill>
                  <a:srgbClr val="000000"/>
                </a:solidFill>
                <a:latin typeface="Red Hat Display"/>
                <a:ea typeface="Red Hat Display"/>
              </a:rPr>
              <a:t>AUTOMATED SECURITY &amp; HIPAA COMPLIANCE </a:t>
            </a:r>
            <a:endParaRPr b="0" lang="en-US" sz="1000" spc="-1" strike="noStrike">
              <a:latin typeface="Arial"/>
            </a:endParaRPr>
          </a:p>
        </p:txBody>
      </p:sp>
      <p:sp>
        <p:nvSpPr>
          <p:cNvPr id="741" name="CustomShape 8"/>
          <p:cNvSpPr/>
          <p:nvPr/>
        </p:nvSpPr>
        <p:spPr>
          <a:xfrm>
            <a:off x="5871960" y="1008720"/>
            <a:ext cx="1365840" cy="1355040"/>
          </a:xfrm>
          <a:prstGeom prst="ellipse">
            <a:avLst/>
          </a:prstGeom>
          <a:solidFill>
            <a:srgbClr val="999999"/>
          </a:solidFill>
          <a:ln>
            <a:noFill/>
          </a:ln>
        </p:spPr>
        <p:style>
          <a:lnRef idx="0"/>
          <a:fillRef idx="0"/>
          <a:effectRef idx="0"/>
          <a:fontRef idx="minor"/>
        </p:style>
      </p:sp>
      <p:pic>
        <p:nvPicPr>
          <p:cNvPr id="742" name="Google Shape;941;p225" descr="Google Shape;1229;p98"/>
          <p:cNvPicPr/>
          <p:nvPr/>
        </p:nvPicPr>
        <p:blipFill>
          <a:blip r:embed="rId1"/>
          <a:stretch/>
        </p:blipFill>
        <p:spPr>
          <a:xfrm>
            <a:off x="6173640" y="1311480"/>
            <a:ext cx="755640" cy="749520"/>
          </a:xfrm>
          <a:prstGeom prst="rect">
            <a:avLst/>
          </a:prstGeom>
          <a:ln>
            <a:noFill/>
          </a:ln>
        </p:spPr>
      </p:pic>
      <p:sp>
        <p:nvSpPr>
          <p:cNvPr id="743" name="CustomShape 9"/>
          <p:cNvSpPr/>
          <p:nvPr/>
        </p:nvSpPr>
        <p:spPr>
          <a:xfrm>
            <a:off x="5505840" y="3130200"/>
            <a:ext cx="2091600" cy="973800"/>
          </a:xfrm>
          <a:prstGeom prst="rect">
            <a:avLst/>
          </a:prstGeom>
          <a:noFill/>
          <a:ln>
            <a:noFill/>
          </a:ln>
        </p:spPr>
        <p:style>
          <a:lnRef idx="0"/>
          <a:fillRef idx="0"/>
          <a:effectRef idx="0"/>
          <a:fontRef idx="minor"/>
        </p:style>
        <p:txBody>
          <a:bodyPr lIns="68400" rIns="68400" tIns="68400" bIns="68400">
            <a:noAutofit/>
          </a:bodyPr>
          <a:p>
            <a:pPr>
              <a:lnSpc>
                <a:spcPct val="100000"/>
              </a:lnSpc>
              <a:tabLst>
                <a:tab algn="l" pos="0"/>
              </a:tabLst>
            </a:pPr>
            <a:r>
              <a:rPr b="1" lang="en" sz="1100" spc="-1" strike="noStrike">
                <a:solidFill>
                  <a:srgbClr val="000000"/>
                </a:solidFill>
                <a:latin typeface="Red Hat Text"/>
                <a:ea typeface="Red Hat Text"/>
              </a:rPr>
              <a:t>Red Hat Technology:</a:t>
            </a:r>
            <a:endParaRPr b="0" lang="en-US" sz="1100" spc="-1" strike="noStrike">
              <a:latin typeface="Arial"/>
            </a:endParaRPr>
          </a:p>
          <a:p>
            <a:pPr marL="343080" indent="-234360">
              <a:lnSpc>
                <a:spcPct val="100000"/>
              </a:lnSpc>
              <a:buClr>
                <a:srgbClr val="000000"/>
              </a:buClr>
              <a:buFont typeface="Red Hat Text"/>
              <a:buChar char="●"/>
              <a:tabLst>
                <a:tab algn="l" pos="0"/>
              </a:tabLst>
            </a:pPr>
            <a:r>
              <a:rPr b="0" lang="en" sz="1100" spc="-1" strike="noStrike">
                <a:solidFill>
                  <a:srgbClr val="000000"/>
                </a:solidFill>
                <a:latin typeface="Red Hat Text"/>
                <a:ea typeface="Red Hat Text"/>
              </a:rPr>
              <a:t>RHEL</a:t>
            </a:r>
            <a:endParaRPr b="0" lang="en-US" sz="1100" spc="-1" strike="noStrike">
              <a:latin typeface="Arial"/>
            </a:endParaRPr>
          </a:p>
          <a:p>
            <a:pPr marL="343080" indent="-234360">
              <a:lnSpc>
                <a:spcPct val="100000"/>
              </a:lnSpc>
              <a:buClr>
                <a:srgbClr val="000000"/>
              </a:buClr>
              <a:buFont typeface="Red Hat Text"/>
              <a:buChar char="●"/>
              <a:tabLst>
                <a:tab algn="l" pos="0"/>
              </a:tabLst>
            </a:pPr>
            <a:r>
              <a:rPr b="0" lang="en" sz="1100" spc="-1" strike="noStrike">
                <a:solidFill>
                  <a:srgbClr val="000000"/>
                </a:solidFill>
                <a:latin typeface="Red Hat Text"/>
                <a:ea typeface="Red Hat Text"/>
              </a:rPr>
              <a:t>Satellite</a:t>
            </a:r>
            <a:endParaRPr b="0" lang="en-US" sz="1100" spc="-1" strike="noStrike">
              <a:latin typeface="Arial"/>
            </a:endParaRPr>
          </a:p>
          <a:p>
            <a:pPr marL="343080" indent="-234360">
              <a:lnSpc>
                <a:spcPct val="100000"/>
              </a:lnSpc>
              <a:buClr>
                <a:srgbClr val="000000"/>
              </a:buClr>
              <a:buFont typeface="Red Hat Text"/>
              <a:buChar char="●"/>
              <a:tabLst>
                <a:tab algn="l" pos="0"/>
              </a:tabLst>
            </a:pPr>
            <a:r>
              <a:rPr b="0" lang="en" sz="1100" spc="-1" strike="noStrike">
                <a:solidFill>
                  <a:srgbClr val="000000"/>
                </a:solidFill>
                <a:latin typeface="Red Hat Text"/>
                <a:ea typeface="Red Hat Text"/>
              </a:rPr>
              <a:t>Insights</a:t>
            </a:r>
            <a:endParaRPr b="0" lang="en-US" sz="1100" spc="-1" strike="noStrike">
              <a:latin typeface="Arial"/>
            </a:endParaRPr>
          </a:p>
          <a:p>
            <a:pPr marL="343080" indent="-234360">
              <a:lnSpc>
                <a:spcPct val="100000"/>
              </a:lnSpc>
              <a:buClr>
                <a:srgbClr val="000000"/>
              </a:buClr>
              <a:buFont typeface="Red Hat Text"/>
              <a:buChar char="●"/>
              <a:tabLst>
                <a:tab algn="l" pos="0"/>
              </a:tabLst>
            </a:pPr>
            <a:r>
              <a:rPr b="1" lang="en" sz="1100" spc="-1" strike="noStrike">
                <a:solidFill>
                  <a:srgbClr val="000000"/>
                </a:solidFill>
                <a:latin typeface="Red Hat Text"/>
                <a:ea typeface="Red Hat Text"/>
              </a:rPr>
              <a:t>Ansible Automation</a:t>
            </a:r>
            <a:endParaRPr b="0" lang="en-US" sz="1100" spc="-1" strike="noStrike">
              <a:latin typeface="Arial"/>
            </a:endParaRPr>
          </a:p>
        </p:txBody>
      </p:sp>
      <p:sp>
        <p:nvSpPr>
          <p:cNvPr id="744" name="CustomShape 10"/>
          <p:cNvSpPr/>
          <p:nvPr/>
        </p:nvSpPr>
        <p:spPr>
          <a:xfrm>
            <a:off x="7381080" y="4734720"/>
            <a:ext cx="505800" cy="152280"/>
          </a:xfrm>
          <a:prstGeom prst="rect">
            <a:avLst/>
          </a:prstGeom>
          <a:solidFill>
            <a:schemeClr val="lt1"/>
          </a:solidFill>
          <a:ln w="25560">
            <a:solidFill>
              <a:schemeClr val="lt1"/>
            </a:solidFill>
            <a:round/>
          </a:ln>
        </p:spPr>
        <p:style>
          <a:lnRef idx="0"/>
          <a:fillRef idx="0"/>
          <a:effectRef idx="0"/>
          <a:fontRef idx="minor"/>
        </p:style>
      </p:sp>
      <p:sp>
        <p:nvSpPr>
          <p:cNvPr id="745" name="CustomShape 11"/>
          <p:cNvSpPr/>
          <p:nvPr/>
        </p:nvSpPr>
        <p:spPr>
          <a:xfrm>
            <a:off x="7913160" y="282240"/>
            <a:ext cx="918000" cy="168480"/>
          </a:xfrm>
          <a:prstGeom prst="rect">
            <a:avLst/>
          </a:prstGeom>
          <a:solidFill>
            <a:schemeClr val="lt1"/>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CustomShape 1"/>
          <p:cNvSpPr/>
          <p:nvPr/>
        </p:nvSpPr>
        <p:spPr>
          <a:xfrm>
            <a:off x="3034080" y="2101320"/>
            <a:ext cx="3103920" cy="2589120"/>
          </a:xfrm>
          <a:prstGeom prst="roundRect">
            <a:avLst>
              <a:gd name="adj" fmla="val 16667"/>
            </a:avLst>
          </a:prstGeom>
          <a:solidFill>
            <a:srgbClr val="efefef"/>
          </a:solidFill>
          <a:ln w="19080">
            <a:solidFill>
              <a:srgbClr val="b7b7b7"/>
            </a:solidFill>
            <a:prstDash val="dash"/>
            <a:round/>
          </a:ln>
        </p:spPr>
        <p:style>
          <a:lnRef idx="0"/>
          <a:fillRef idx="0"/>
          <a:effectRef idx="0"/>
          <a:fontRef idx="minor"/>
        </p:style>
      </p:sp>
      <p:pic>
        <p:nvPicPr>
          <p:cNvPr id="1103" name="Google Shape;1416;p252" descr=""/>
          <p:cNvPicPr/>
          <p:nvPr/>
        </p:nvPicPr>
        <p:blipFill>
          <a:blip r:embed="rId1"/>
          <a:stretch/>
        </p:blipFill>
        <p:spPr>
          <a:xfrm>
            <a:off x="4342320" y="1274040"/>
            <a:ext cx="458640" cy="458640"/>
          </a:xfrm>
          <a:prstGeom prst="rect">
            <a:avLst/>
          </a:prstGeom>
          <a:ln>
            <a:noFill/>
          </a:ln>
        </p:spPr>
      </p:pic>
      <p:pic>
        <p:nvPicPr>
          <p:cNvPr id="1104" name="Google Shape;1417;p252" descr="Image result for vmware logo png"/>
          <p:cNvPicPr/>
          <p:nvPr/>
        </p:nvPicPr>
        <p:blipFill>
          <a:blip r:embed="rId2"/>
          <a:stretch/>
        </p:blipFill>
        <p:spPr>
          <a:xfrm>
            <a:off x="7266960" y="2924640"/>
            <a:ext cx="1220400" cy="197640"/>
          </a:xfrm>
          <a:prstGeom prst="rect">
            <a:avLst/>
          </a:prstGeom>
          <a:ln>
            <a:noFill/>
          </a:ln>
        </p:spPr>
      </p:pic>
      <p:pic>
        <p:nvPicPr>
          <p:cNvPr id="1105" name="Google Shape;1418;p252" descr=""/>
          <p:cNvPicPr/>
          <p:nvPr/>
        </p:nvPicPr>
        <p:blipFill>
          <a:blip r:embed="rId3"/>
          <a:srcRect l="-51380" t="-17411" r="-51359" b="-17391"/>
          <a:stretch/>
        </p:blipFill>
        <p:spPr>
          <a:xfrm>
            <a:off x="6983280" y="3459600"/>
            <a:ext cx="1281240" cy="511200"/>
          </a:xfrm>
          <a:prstGeom prst="rect">
            <a:avLst/>
          </a:prstGeom>
          <a:ln>
            <a:noFill/>
          </a:ln>
        </p:spPr>
      </p:pic>
      <p:pic>
        <p:nvPicPr>
          <p:cNvPr id="1106" name="Google Shape;1419;p252" descr="Image result for jfrog artifactory logo png"/>
          <p:cNvPicPr/>
          <p:nvPr/>
        </p:nvPicPr>
        <p:blipFill>
          <a:blip r:embed="rId4"/>
          <a:stretch/>
        </p:blipFill>
        <p:spPr>
          <a:xfrm>
            <a:off x="686880" y="2988720"/>
            <a:ext cx="1018440" cy="632520"/>
          </a:xfrm>
          <a:prstGeom prst="rect">
            <a:avLst/>
          </a:prstGeom>
          <a:ln>
            <a:noFill/>
          </a:ln>
        </p:spPr>
      </p:pic>
      <p:pic>
        <p:nvPicPr>
          <p:cNvPr id="1107" name="Google Shape;1420;p252" descr="Image result for github logo transparent"/>
          <p:cNvPicPr/>
          <p:nvPr/>
        </p:nvPicPr>
        <p:blipFill>
          <a:blip r:embed="rId5"/>
          <a:stretch/>
        </p:blipFill>
        <p:spPr>
          <a:xfrm>
            <a:off x="814320" y="1044360"/>
            <a:ext cx="1220400" cy="459720"/>
          </a:xfrm>
          <a:prstGeom prst="rect">
            <a:avLst/>
          </a:prstGeom>
          <a:ln>
            <a:noFill/>
          </a:ln>
        </p:spPr>
      </p:pic>
      <p:pic>
        <p:nvPicPr>
          <p:cNvPr id="1108" name="Google Shape;1421;p252" descr=""/>
          <p:cNvPicPr/>
          <p:nvPr/>
        </p:nvPicPr>
        <p:blipFill>
          <a:blip r:embed="rId6"/>
          <a:stretch/>
        </p:blipFill>
        <p:spPr>
          <a:xfrm>
            <a:off x="7397640" y="4268160"/>
            <a:ext cx="712440" cy="338400"/>
          </a:xfrm>
          <a:prstGeom prst="rect">
            <a:avLst/>
          </a:prstGeom>
          <a:ln>
            <a:noFill/>
          </a:ln>
        </p:spPr>
      </p:pic>
      <p:pic>
        <p:nvPicPr>
          <p:cNvPr id="1109" name="Google Shape;1422;p252" descr=""/>
          <p:cNvPicPr/>
          <p:nvPr/>
        </p:nvPicPr>
        <p:blipFill>
          <a:blip r:embed="rId7"/>
          <a:stretch/>
        </p:blipFill>
        <p:spPr>
          <a:xfrm>
            <a:off x="4215600" y="222120"/>
            <a:ext cx="712440" cy="522720"/>
          </a:xfrm>
          <a:prstGeom prst="rect">
            <a:avLst/>
          </a:prstGeom>
          <a:ln>
            <a:noFill/>
          </a:ln>
        </p:spPr>
      </p:pic>
      <p:grpSp>
        <p:nvGrpSpPr>
          <p:cNvPr id="1110" name="Group 2"/>
          <p:cNvGrpSpPr/>
          <p:nvPr/>
        </p:nvGrpSpPr>
        <p:grpSpPr>
          <a:xfrm>
            <a:off x="4379760" y="3728880"/>
            <a:ext cx="412560" cy="544680"/>
            <a:chOff x="4379760" y="3728880"/>
            <a:chExt cx="412560" cy="544680"/>
          </a:xfrm>
        </p:grpSpPr>
        <p:pic>
          <p:nvPicPr>
            <p:cNvPr id="1111" name="Google Shape;1424;p252" descr=""/>
            <p:cNvPicPr/>
            <p:nvPr/>
          </p:nvPicPr>
          <p:blipFill>
            <a:blip r:embed="rId8"/>
            <a:stretch/>
          </p:blipFill>
          <p:spPr>
            <a:xfrm>
              <a:off x="4379760" y="3728880"/>
              <a:ext cx="412560" cy="544680"/>
            </a:xfrm>
            <a:prstGeom prst="rect">
              <a:avLst/>
            </a:prstGeom>
            <a:ln>
              <a:noFill/>
            </a:ln>
          </p:spPr>
        </p:pic>
        <p:pic>
          <p:nvPicPr>
            <p:cNvPr id="1112" name="Google Shape;1425;p252" descr="Image result for postgre 5ql elephant"/>
            <p:cNvPicPr/>
            <p:nvPr/>
          </p:nvPicPr>
          <p:blipFill>
            <a:blip r:embed="rId9"/>
            <a:stretch/>
          </p:blipFill>
          <p:spPr>
            <a:xfrm>
              <a:off x="4472280" y="3934080"/>
              <a:ext cx="227160" cy="234720"/>
            </a:xfrm>
            <a:prstGeom prst="rect">
              <a:avLst/>
            </a:prstGeom>
            <a:ln>
              <a:noFill/>
            </a:ln>
          </p:spPr>
        </p:pic>
      </p:grpSp>
      <p:sp>
        <p:nvSpPr>
          <p:cNvPr id="1113" name="CustomShape 3"/>
          <p:cNvSpPr/>
          <p:nvPr/>
        </p:nvSpPr>
        <p:spPr>
          <a:xfrm>
            <a:off x="3610800" y="745560"/>
            <a:ext cx="1922040" cy="30060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Client accessing Ansible Tower</a:t>
            </a:r>
            <a:endParaRPr b="0" lang="en-US" sz="700" spc="-1" strike="noStrike">
              <a:latin typeface="Arial"/>
            </a:endParaRPr>
          </a:p>
        </p:txBody>
      </p:sp>
      <p:sp>
        <p:nvSpPr>
          <p:cNvPr id="1114" name="CustomShape 4"/>
          <p:cNvSpPr/>
          <p:nvPr/>
        </p:nvSpPr>
        <p:spPr>
          <a:xfrm>
            <a:off x="4176360" y="4295880"/>
            <a:ext cx="819360" cy="30060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000000"/>
                </a:solidFill>
                <a:latin typeface="Open Sans"/>
                <a:ea typeface="Open Sans"/>
              </a:rPr>
              <a:t>Postgre5QL</a:t>
            </a:r>
            <a:endParaRPr b="0" lang="en-US" sz="700" spc="-1" strike="noStrike">
              <a:latin typeface="Arial"/>
            </a:endParaRPr>
          </a:p>
        </p:txBody>
      </p:sp>
      <p:sp>
        <p:nvSpPr>
          <p:cNvPr id="1115" name="CustomShape 5"/>
          <p:cNvSpPr/>
          <p:nvPr/>
        </p:nvSpPr>
        <p:spPr>
          <a:xfrm flipH="1">
            <a:off x="4594680" y="1012320"/>
            <a:ext cx="3960" cy="2253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16" name="CustomShape 6"/>
          <p:cNvSpPr/>
          <p:nvPr/>
        </p:nvSpPr>
        <p:spPr>
          <a:xfrm flipH="1">
            <a:off x="4569480" y="1769400"/>
            <a:ext cx="2880" cy="2311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17" name="CustomShape 7"/>
          <p:cNvSpPr/>
          <p:nvPr/>
        </p:nvSpPr>
        <p:spPr>
          <a:xfrm flipH="1">
            <a:off x="3519720" y="1758960"/>
            <a:ext cx="673560" cy="2444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18" name="CustomShape 8"/>
          <p:cNvSpPr/>
          <p:nvPr/>
        </p:nvSpPr>
        <p:spPr>
          <a:xfrm>
            <a:off x="4586400" y="3078360"/>
            <a:ext cx="360" cy="523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19" name="CustomShape 9"/>
          <p:cNvSpPr/>
          <p:nvPr/>
        </p:nvSpPr>
        <p:spPr>
          <a:xfrm>
            <a:off x="3751200" y="2971800"/>
            <a:ext cx="406080" cy="6519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20" name="CustomShape 10"/>
          <p:cNvSpPr/>
          <p:nvPr/>
        </p:nvSpPr>
        <p:spPr>
          <a:xfrm flipH="1">
            <a:off x="5014440" y="2971800"/>
            <a:ext cx="460080" cy="6303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21" name="CustomShape 11"/>
          <p:cNvSpPr/>
          <p:nvPr/>
        </p:nvSpPr>
        <p:spPr>
          <a:xfrm>
            <a:off x="4949280" y="1748880"/>
            <a:ext cx="628200" cy="26352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22" name="CustomShape 12"/>
          <p:cNvSpPr/>
          <p:nvPr/>
        </p:nvSpPr>
        <p:spPr>
          <a:xfrm>
            <a:off x="610560" y="4513680"/>
            <a:ext cx="1143360" cy="30060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MANAGED HOSTS</a:t>
            </a:r>
            <a:endParaRPr b="0" lang="en-US" sz="700" spc="-1" strike="noStrike">
              <a:latin typeface="Arial"/>
            </a:endParaRPr>
          </a:p>
        </p:txBody>
      </p:sp>
      <p:sp>
        <p:nvSpPr>
          <p:cNvPr id="1123" name="CustomShape 13"/>
          <p:cNvSpPr/>
          <p:nvPr/>
        </p:nvSpPr>
        <p:spPr>
          <a:xfrm>
            <a:off x="6983280" y="4543560"/>
            <a:ext cx="1541160" cy="22536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DOMAIN CONTROLLER</a:t>
            </a:r>
            <a:endParaRPr b="0" lang="en-US" sz="700" spc="-1" strike="noStrike">
              <a:latin typeface="Arial"/>
            </a:endParaRPr>
          </a:p>
        </p:txBody>
      </p:sp>
      <p:sp>
        <p:nvSpPr>
          <p:cNvPr id="1124" name="CustomShape 14"/>
          <p:cNvSpPr/>
          <p:nvPr/>
        </p:nvSpPr>
        <p:spPr>
          <a:xfrm>
            <a:off x="1922040" y="1381320"/>
            <a:ext cx="1100880" cy="8366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25" name="CustomShape 15"/>
          <p:cNvSpPr/>
          <p:nvPr/>
        </p:nvSpPr>
        <p:spPr>
          <a:xfrm>
            <a:off x="1379520" y="2101320"/>
            <a:ext cx="1536480" cy="11847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26" name="CustomShape 16"/>
          <p:cNvSpPr/>
          <p:nvPr/>
        </p:nvSpPr>
        <p:spPr>
          <a:xfrm>
            <a:off x="1183320" y="2392200"/>
            <a:ext cx="360" cy="51048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27" name="CustomShape 17"/>
          <p:cNvSpPr/>
          <p:nvPr/>
        </p:nvSpPr>
        <p:spPr>
          <a:xfrm>
            <a:off x="1182600" y="3641400"/>
            <a:ext cx="360" cy="2595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28" name="CustomShape 18"/>
          <p:cNvSpPr/>
          <p:nvPr/>
        </p:nvSpPr>
        <p:spPr>
          <a:xfrm flipH="1" rot="10800000">
            <a:off x="1379520" y="4266360"/>
            <a:ext cx="1548360" cy="18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29" name="CustomShape 19"/>
          <p:cNvSpPr/>
          <p:nvPr/>
        </p:nvSpPr>
        <p:spPr>
          <a:xfrm rot="10800000">
            <a:off x="1526040" y="4433040"/>
            <a:ext cx="1551240" cy="3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30" name="CustomShape 20"/>
          <p:cNvSpPr/>
          <p:nvPr/>
        </p:nvSpPr>
        <p:spPr>
          <a:xfrm flipH="1">
            <a:off x="6194520" y="1515600"/>
            <a:ext cx="1281240" cy="83376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31" name="CustomShape 21"/>
          <p:cNvSpPr/>
          <p:nvPr/>
        </p:nvSpPr>
        <p:spPr>
          <a:xfrm flipH="1" rot="10800000">
            <a:off x="6118560" y="2937240"/>
            <a:ext cx="998640" cy="2264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32" name="CustomShape 22"/>
          <p:cNvSpPr/>
          <p:nvPr/>
        </p:nvSpPr>
        <p:spPr>
          <a:xfrm flipH="1" rot="10800000">
            <a:off x="6112800" y="3698280"/>
            <a:ext cx="1010160" cy="896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33" name="CustomShape 23"/>
          <p:cNvSpPr/>
          <p:nvPr/>
        </p:nvSpPr>
        <p:spPr>
          <a:xfrm flipH="1" rot="10800000">
            <a:off x="6124320" y="4488480"/>
            <a:ext cx="1040760" cy="720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34" name="CustomShape 24"/>
          <p:cNvSpPr/>
          <p:nvPr/>
        </p:nvSpPr>
        <p:spPr>
          <a:xfrm>
            <a:off x="7245720" y="1602720"/>
            <a:ext cx="957240" cy="30060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700" spc="-1" strike="noStrike">
                <a:solidFill>
                  <a:srgbClr val="666666"/>
                </a:solidFill>
                <a:latin typeface="Open Sans"/>
                <a:ea typeface="Open Sans"/>
              </a:rPr>
              <a:t>CMDB</a:t>
            </a:r>
            <a:endParaRPr b="0" lang="en-US" sz="700" spc="-1" strike="noStrike">
              <a:latin typeface="Arial"/>
            </a:endParaRPr>
          </a:p>
        </p:txBody>
      </p:sp>
      <p:pic>
        <p:nvPicPr>
          <p:cNvPr id="1135" name="Google Shape;1448;p252" descr="Image result for jenkins logo png"/>
          <p:cNvPicPr/>
          <p:nvPr/>
        </p:nvPicPr>
        <p:blipFill>
          <a:blip r:embed="rId10"/>
          <a:stretch/>
        </p:blipFill>
        <p:spPr>
          <a:xfrm>
            <a:off x="920160" y="1784520"/>
            <a:ext cx="458640" cy="632520"/>
          </a:xfrm>
          <a:prstGeom prst="rect">
            <a:avLst/>
          </a:prstGeom>
          <a:ln>
            <a:noFill/>
          </a:ln>
        </p:spPr>
      </p:pic>
      <p:pic>
        <p:nvPicPr>
          <p:cNvPr id="1136" name="Google Shape;1449;p252" descr=""/>
          <p:cNvPicPr/>
          <p:nvPr/>
        </p:nvPicPr>
        <p:blipFill>
          <a:blip r:embed="rId11"/>
          <a:stretch/>
        </p:blipFill>
        <p:spPr>
          <a:xfrm>
            <a:off x="966600" y="4007880"/>
            <a:ext cx="458640" cy="552240"/>
          </a:xfrm>
          <a:prstGeom prst="rect">
            <a:avLst/>
          </a:prstGeom>
          <a:ln>
            <a:noFill/>
          </a:ln>
        </p:spPr>
      </p:pic>
      <p:pic>
        <p:nvPicPr>
          <p:cNvPr id="1137" name="Google Shape;1450;p252" descr=""/>
          <p:cNvPicPr/>
          <p:nvPr/>
        </p:nvPicPr>
        <p:blipFill>
          <a:blip r:embed="rId12"/>
          <a:stretch/>
        </p:blipFill>
        <p:spPr>
          <a:xfrm>
            <a:off x="7408080" y="1075680"/>
            <a:ext cx="632520" cy="549360"/>
          </a:xfrm>
          <a:prstGeom prst="rect">
            <a:avLst/>
          </a:prstGeom>
          <a:ln>
            <a:noFill/>
          </a:ln>
        </p:spPr>
      </p:pic>
      <p:sp>
        <p:nvSpPr>
          <p:cNvPr id="1138" name="CustomShape 25"/>
          <p:cNvSpPr/>
          <p:nvPr/>
        </p:nvSpPr>
        <p:spPr>
          <a:xfrm flipH="1" rot="10800000">
            <a:off x="6118560" y="3089520"/>
            <a:ext cx="998640" cy="2264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39" name="CustomShape 26"/>
          <p:cNvSpPr/>
          <p:nvPr/>
        </p:nvSpPr>
        <p:spPr>
          <a:xfrm flipH="1" rot="10800000">
            <a:off x="6112800" y="3850560"/>
            <a:ext cx="1010160" cy="896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
        <p:nvSpPr>
          <p:cNvPr id="1140" name="CustomShape 27"/>
          <p:cNvSpPr/>
          <p:nvPr/>
        </p:nvSpPr>
        <p:spPr>
          <a:xfrm>
            <a:off x="349560" y="117720"/>
            <a:ext cx="4889160" cy="42624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1600" spc="-1" strike="noStrike">
                <a:solidFill>
                  <a:srgbClr val="cc0000"/>
                </a:solidFill>
                <a:latin typeface="Open Sans"/>
                <a:ea typeface="Open Sans"/>
              </a:rPr>
              <a:t>ANSIBLE TOWER INTEGRATIONS</a:t>
            </a:r>
            <a:endParaRPr b="0" lang="en-US" sz="1600" spc="-1" strike="noStrike">
              <a:latin typeface="Arial"/>
            </a:endParaRPr>
          </a:p>
        </p:txBody>
      </p:sp>
      <p:pic>
        <p:nvPicPr>
          <p:cNvPr id="1141" name="Google Shape;1454;p252" descr=""/>
          <p:cNvPicPr/>
          <p:nvPr/>
        </p:nvPicPr>
        <p:blipFill>
          <a:blip r:embed="rId13"/>
          <a:stretch/>
        </p:blipFill>
        <p:spPr>
          <a:xfrm>
            <a:off x="3610800" y="2288520"/>
            <a:ext cx="1922040" cy="576000"/>
          </a:xfrm>
          <a:prstGeom prst="rect">
            <a:avLst/>
          </a:prstGeom>
          <a:ln>
            <a:noFill/>
          </a:ln>
        </p:spPr>
      </p:pic>
      <p:pic>
        <p:nvPicPr>
          <p:cNvPr id="1142" name="Google Shape;1455;p252" descr=""/>
          <p:cNvPicPr/>
          <p:nvPr/>
        </p:nvPicPr>
        <p:blipFill>
          <a:blip r:embed="rId14"/>
          <a:stretch/>
        </p:blipFill>
        <p:spPr>
          <a:xfrm>
            <a:off x="7204680" y="2080080"/>
            <a:ext cx="1220400" cy="360720"/>
          </a:xfrm>
          <a:prstGeom prst="rect">
            <a:avLst/>
          </a:prstGeom>
          <a:ln>
            <a:noFill/>
          </a:ln>
        </p:spPr>
      </p:pic>
      <p:sp>
        <p:nvSpPr>
          <p:cNvPr id="1143" name="CustomShape 28"/>
          <p:cNvSpPr/>
          <p:nvPr/>
        </p:nvSpPr>
        <p:spPr>
          <a:xfrm flipH="1" rot="10800000">
            <a:off x="6118560" y="2328480"/>
            <a:ext cx="998640" cy="226440"/>
          </a:xfrm>
          <a:custGeom>
            <a:avLst/>
            <a:gdLst/>
            <a:ahLst/>
            <a:rect l="l" t="t" r="r" b="b"/>
            <a:pathLst>
              <a:path w="21600" h="21600">
                <a:moveTo>
                  <a:pt x="0" y="0"/>
                </a:moveTo>
                <a:lnTo>
                  <a:pt x="21600" y="21600"/>
                </a:lnTo>
              </a:path>
            </a:pathLst>
          </a:custGeom>
          <a:noFill/>
          <a:ln w="9360">
            <a:solidFill>
              <a:srgbClr val="999999"/>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CustomShape 1"/>
          <p:cNvSpPr/>
          <p:nvPr/>
        </p:nvSpPr>
        <p:spPr>
          <a:xfrm>
            <a:off x="356400" y="2131200"/>
            <a:ext cx="3106080" cy="88020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Heads-up NOC-style </a:t>
            </a:r>
            <a:r>
              <a:rPr b="1" lang="en" sz="1100" spc="-1" strike="noStrike">
                <a:solidFill>
                  <a:srgbClr val="545860"/>
                </a:solidFill>
                <a:latin typeface="Open Sans"/>
                <a:ea typeface="Open Sans"/>
              </a:rPr>
              <a:t>automation dashboard </a:t>
            </a:r>
            <a:r>
              <a:rPr b="0" lang="en" sz="1100" spc="-1" strike="noStrike">
                <a:solidFill>
                  <a:srgbClr val="545860"/>
                </a:solidFill>
                <a:latin typeface="Open Sans"/>
                <a:ea typeface="Open Sans"/>
              </a:rPr>
              <a:t>displays everything going </a:t>
            </a:r>
            <a:br/>
            <a:r>
              <a:rPr b="0" lang="en" sz="1100" spc="-1" strike="noStrike">
                <a:solidFill>
                  <a:srgbClr val="545860"/>
                </a:solidFill>
                <a:latin typeface="Open Sans"/>
                <a:ea typeface="Open Sans"/>
              </a:rPr>
              <a:t>on in your Ansible environment.</a:t>
            </a:r>
            <a:endParaRPr b="0" lang="en-US" sz="1100" spc="-1" strike="noStrike">
              <a:latin typeface="Arial"/>
            </a:endParaRPr>
          </a:p>
        </p:txBody>
      </p:sp>
      <p:pic>
        <p:nvPicPr>
          <p:cNvPr id="1145" name="Google Shape;1463;p253" descr=""/>
          <p:cNvPicPr/>
          <p:nvPr/>
        </p:nvPicPr>
        <p:blipFill>
          <a:blip r:embed="rId1"/>
          <a:stretch/>
        </p:blipFill>
        <p:spPr>
          <a:xfrm>
            <a:off x="3354840" y="1583280"/>
            <a:ext cx="5090040" cy="2265840"/>
          </a:xfrm>
          <a:prstGeom prst="rect">
            <a:avLst/>
          </a:prstGeom>
          <a:ln w="38160">
            <a:solidFill>
              <a:srgbClr val="efefef"/>
            </a:solidFill>
            <a:round/>
          </a:ln>
        </p:spPr>
      </p:pic>
      <p:sp>
        <p:nvSpPr>
          <p:cNvPr id="1146" name="CustomShape 2"/>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latin typeface="Arial"/>
            </a:endParaRPr>
          </a:p>
        </p:txBody>
      </p:sp>
      <p:sp>
        <p:nvSpPr>
          <p:cNvPr id="1147" name="CustomShape 3"/>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094C47C6-1266-4D7E-82E6-EE4CFEF91D00}"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148" name="CustomShape 4"/>
          <p:cNvSpPr/>
          <p:nvPr/>
        </p:nvSpPr>
        <p:spPr>
          <a:xfrm>
            <a:off x="826560" y="929880"/>
            <a:ext cx="7490160" cy="3279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Proxima Nova"/>
                <a:ea typeface="Proxima Nova"/>
              </a:rPr>
              <a:t>Job Status Update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9" name="Google Shape;1472;p254" descr=""/>
          <p:cNvPicPr/>
          <p:nvPr/>
        </p:nvPicPr>
        <p:blipFill>
          <a:blip r:embed="rId1"/>
          <a:stretch/>
        </p:blipFill>
        <p:spPr>
          <a:xfrm>
            <a:off x="448560" y="1472040"/>
            <a:ext cx="4908240" cy="2147760"/>
          </a:xfrm>
          <a:prstGeom prst="rect">
            <a:avLst/>
          </a:prstGeom>
          <a:ln w="38160">
            <a:solidFill>
              <a:srgbClr val="efefef"/>
            </a:solidFill>
            <a:round/>
          </a:ln>
        </p:spPr>
      </p:pic>
      <p:sp>
        <p:nvSpPr>
          <p:cNvPr id="1150" name="CustomShape 1"/>
          <p:cNvSpPr/>
          <p:nvPr/>
        </p:nvSpPr>
        <p:spPr>
          <a:xfrm>
            <a:off x="5757120" y="2131200"/>
            <a:ext cx="2912760" cy="880200"/>
          </a:xfrm>
          <a:prstGeom prst="rect">
            <a:avLst/>
          </a:prstGeom>
          <a:noFill/>
          <a:ln>
            <a:noFill/>
          </a:ln>
        </p:spPr>
        <p:style>
          <a:lnRef idx="0"/>
          <a:fillRef idx="0"/>
          <a:effectRef idx="0"/>
          <a:fontRef idx="minor"/>
        </p:style>
        <p:txBody>
          <a:bodyPr>
            <a:noAutofit/>
          </a:bodyPr>
          <a:p>
            <a:pPr>
              <a:lnSpc>
                <a:spcPct val="115000"/>
              </a:lnSpc>
              <a:tabLst>
                <a:tab algn="l" pos="0"/>
              </a:tabLst>
            </a:pPr>
            <a:r>
              <a:rPr b="1" lang="en" sz="1100" spc="-1" strike="noStrike">
                <a:solidFill>
                  <a:srgbClr val="545860"/>
                </a:solidFill>
                <a:latin typeface="Open Sans"/>
                <a:ea typeface="Open Sans"/>
              </a:rPr>
              <a:t>Securely </a:t>
            </a:r>
            <a:r>
              <a:rPr b="0" lang="en" sz="1100" spc="-1" strike="noStrike">
                <a:solidFill>
                  <a:srgbClr val="545860"/>
                </a:solidFill>
                <a:latin typeface="Open Sans"/>
                <a:ea typeface="Open Sans"/>
              </a:rPr>
              <a:t>stores every Job that runs, and enables you to view them later, or export details through Tower’s API.</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p:txBody>
      </p:sp>
      <p:sp>
        <p:nvSpPr>
          <p:cNvPr id="1151" name="CustomShape 2"/>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latin typeface="Arial"/>
            </a:endParaRPr>
          </a:p>
        </p:txBody>
      </p:sp>
      <p:sp>
        <p:nvSpPr>
          <p:cNvPr id="1152" name="CustomShape 3"/>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0057926D-9926-4082-8A87-6AB380A646CC}"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153" name="CustomShape 4"/>
          <p:cNvSpPr/>
          <p:nvPr/>
        </p:nvSpPr>
        <p:spPr>
          <a:xfrm>
            <a:off x="826560" y="929880"/>
            <a:ext cx="7490160" cy="3279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Proxima Nova"/>
                <a:ea typeface="Proxima Nova"/>
              </a:rPr>
              <a:t>Activity Stream</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CustomShape 1"/>
          <p:cNvSpPr/>
          <p:nvPr/>
        </p:nvSpPr>
        <p:spPr>
          <a:xfrm>
            <a:off x="378360" y="2084400"/>
            <a:ext cx="3427560" cy="88020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Tower’s multi-Playbook workflows chains any number of Playbooks together to create a single workflow. Different Jobs can be run depending on success or failure of the prior Playbook.</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p:txBody>
      </p:sp>
      <p:pic>
        <p:nvPicPr>
          <p:cNvPr id="1155" name="Google Shape;1483;p255" descr=""/>
          <p:cNvPicPr/>
          <p:nvPr/>
        </p:nvPicPr>
        <p:blipFill>
          <a:blip r:embed="rId1"/>
          <a:srcRect l="0" t="0" r="0" b="14151"/>
          <a:stretch/>
        </p:blipFill>
        <p:spPr>
          <a:xfrm>
            <a:off x="4226040" y="1485000"/>
            <a:ext cx="4325040" cy="2172600"/>
          </a:xfrm>
          <a:prstGeom prst="rect">
            <a:avLst/>
          </a:prstGeom>
          <a:ln w="38160">
            <a:solidFill>
              <a:srgbClr val="efefef"/>
            </a:solidFill>
            <a:round/>
          </a:ln>
        </p:spPr>
      </p:pic>
      <p:sp>
        <p:nvSpPr>
          <p:cNvPr id="1156" name="CustomShape 2"/>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3CCF7511-C7CD-469B-B118-62D081E5481B}"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157" name="CustomShape 3"/>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latin typeface="Arial"/>
            </a:endParaRPr>
          </a:p>
        </p:txBody>
      </p:sp>
      <p:sp>
        <p:nvSpPr>
          <p:cNvPr id="1158" name="CustomShape 4"/>
          <p:cNvSpPr/>
          <p:nvPr/>
        </p:nvSpPr>
        <p:spPr>
          <a:xfrm>
            <a:off x="826560" y="929880"/>
            <a:ext cx="7490160" cy="3279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Proxima Nova"/>
                <a:ea typeface="Proxima Nova"/>
              </a:rPr>
              <a:t>Multi-Playbook Workflows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CustomShape 1"/>
          <p:cNvSpPr/>
          <p:nvPr/>
        </p:nvSpPr>
        <p:spPr>
          <a:xfrm>
            <a:off x="5565600" y="1947600"/>
            <a:ext cx="3460680" cy="124776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Connect multiple Tower nodes into a Tower cluster to add redundancy and capacity to your automation platform.</a:t>
            </a:r>
            <a:endParaRPr b="0" lang="en-US" sz="1100" spc="-1" strike="noStrike">
              <a:latin typeface="Arial"/>
            </a:endParaRPr>
          </a:p>
          <a:p>
            <a:pPr>
              <a:lnSpc>
                <a:spcPct val="115000"/>
              </a:lnSpc>
              <a:spcBef>
                <a:spcPts val="1500"/>
              </a:spcBef>
              <a:tabLst>
                <a:tab algn="l" pos="0"/>
              </a:tabLst>
            </a:pPr>
            <a:r>
              <a:rPr b="0" lang="en" sz="1100" spc="-1" strike="noStrike">
                <a:solidFill>
                  <a:srgbClr val="545860"/>
                </a:solidFill>
                <a:latin typeface="Open Sans"/>
                <a:ea typeface="Open Sans"/>
              </a:rPr>
              <a:t>Add reserved capacity and capacity by organization, and deploy remote execution nodes for additional local capacity.</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p:txBody>
      </p:sp>
      <p:pic>
        <p:nvPicPr>
          <p:cNvPr id="1160" name="Google Shape;1493;p256" descr=""/>
          <p:cNvPicPr/>
          <p:nvPr/>
        </p:nvPicPr>
        <p:blipFill>
          <a:blip r:embed="rId1"/>
          <a:stretch/>
        </p:blipFill>
        <p:spPr>
          <a:xfrm>
            <a:off x="561600" y="1763280"/>
            <a:ext cx="4133520" cy="1941840"/>
          </a:xfrm>
          <a:prstGeom prst="rect">
            <a:avLst/>
          </a:prstGeom>
          <a:ln w="38160">
            <a:solidFill>
              <a:srgbClr val="efefef"/>
            </a:solidFill>
            <a:round/>
          </a:ln>
        </p:spPr>
      </p:pic>
      <p:sp>
        <p:nvSpPr>
          <p:cNvPr id="1161" name="CustomShape 2"/>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8969D0C6-7AEF-4014-BD0A-91F95F541629}"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162" name="CustomShape 3"/>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latin typeface="Arial"/>
            </a:endParaRPr>
          </a:p>
        </p:txBody>
      </p:sp>
      <p:sp>
        <p:nvSpPr>
          <p:cNvPr id="1163" name="CustomShape 4"/>
          <p:cNvSpPr/>
          <p:nvPr/>
        </p:nvSpPr>
        <p:spPr>
          <a:xfrm>
            <a:off x="826560" y="929880"/>
            <a:ext cx="7490160" cy="3279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Proxima Nova"/>
                <a:ea typeface="Proxima Nova"/>
              </a:rPr>
              <a:t>Scale-Out Clustering</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CustomShape 1"/>
          <p:cNvSpPr/>
          <p:nvPr/>
        </p:nvSpPr>
        <p:spPr>
          <a:xfrm>
            <a:off x="349560" y="1212840"/>
            <a:ext cx="3346920" cy="2716920"/>
          </a:xfrm>
          <a:prstGeom prst="rect">
            <a:avLst/>
          </a:prstGeom>
          <a:noFill/>
          <a:ln>
            <a:noFill/>
          </a:ln>
        </p:spPr>
        <p:style>
          <a:lnRef idx="0"/>
          <a:fillRef idx="0"/>
          <a:effectRef idx="0"/>
          <a:fontRef idx="minor"/>
        </p:style>
        <p:txBody>
          <a:bodyPr>
            <a:noAutofit/>
          </a:bodyPr>
          <a:p>
            <a:pPr>
              <a:lnSpc>
                <a:spcPct val="115000"/>
              </a:lnSpc>
              <a:tabLst>
                <a:tab algn="l" pos="0"/>
              </a:tabLst>
            </a:pPr>
            <a:br/>
            <a:br/>
            <a:r>
              <a:rPr b="0" lang="en" sz="1100" spc="-1" strike="noStrike">
                <a:solidFill>
                  <a:srgbClr val="545860"/>
                </a:solidFill>
                <a:latin typeface="Open Sans"/>
                <a:ea typeface="Open Sans"/>
              </a:rPr>
              <a:t>Tower’s </a:t>
            </a:r>
            <a:r>
              <a:rPr b="1" lang="en" sz="1100" spc="-1" strike="noStrike">
                <a:solidFill>
                  <a:srgbClr val="545860"/>
                </a:solidFill>
                <a:latin typeface="Open Sans"/>
                <a:ea typeface="Open Sans"/>
              </a:rPr>
              <a:t>inventory syncing</a:t>
            </a:r>
            <a:r>
              <a:rPr b="0" lang="en" sz="1100" spc="-1" strike="noStrike">
                <a:solidFill>
                  <a:srgbClr val="545860"/>
                </a:solidFill>
                <a:latin typeface="Open Sans"/>
                <a:ea typeface="Open Sans"/>
              </a:rPr>
              <a:t> and </a:t>
            </a:r>
            <a:r>
              <a:rPr b="1" lang="en" sz="1100" spc="-1" strike="noStrike">
                <a:solidFill>
                  <a:srgbClr val="545860"/>
                </a:solidFill>
                <a:latin typeface="Open Sans"/>
                <a:ea typeface="Open Sans"/>
              </a:rPr>
              <a:t>provisioning callbacks </a:t>
            </a:r>
            <a:r>
              <a:rPr b="0" lang="en" sz="1100" spc="-1" strike="noStrike">
                <a:solidFill>
                  <a:srgbClr val="545860"/>
                </a:solidFill>
                <a:latin typeface="Open Sans"/>
                <a:ea typeface="Open Sans"/>
              </a:rPr>
              <a:t>allow nodes to request configuration on demand, enabling autoscaling.</a:t>
            </a:r>
            <a:endParaRPr b="0" lang="en-US" sz="1100" spc="-1" strike="noStrike">
              <a:latin typeface="Arial"/>
            </a:endParaRPr>
          </a:p>
          <a:p>
            <a:pPr>
              <a:lnSpc>
                <a:spcPct val="115000"/>
              </a:lnSpc>
              <a:spcBef>
                <a:spcPts val="1500"/>
              </a:spcBef>
              <a:tabLst>
                <a:tab algn="l" pos="0"/>
              </a:tabLst>
            </a:pPr>
            <a:r>
              <a:rPr b="0" lang="en" sz="1100" spc="-1" strike="noStrike">
                <a:solidFill>
                  <a:srgbClr val="545860"/>
                </a:solidFill>
                <a:latin typeface="Open Sans"/>
                <a:ea typeface="Open Sans"/>
              </a:rPr>
              <a:t>Smart Inventories allow you to organize and automate hosts across all your providers based on a powerful host fact query engine.</a:t>
            </a:r>
            <a:endParaRPr b="0" lang="en-US" sz="1100" spc="-1" strike="noStrike">
              <a:latin typeface="Arial"/>
            </a:endParaRPr>
          </a:p>
          <a:p>
            <a:pPr>
              <a:lnSpc>
                <a:spcPct val="115000"/>
              </a:lnSpc>
              <a:spcBef>
                <a:spcPts val="1500"/>
              </a:spcBef>
              <a:tabLst>
                <a:tab algn="l" pos="0"/>
              </a:tabLst>
            </a:pPr>
            <a:r>
              <a:rPr b="0" lang="en" sz="1100" spc="-1" strike="noStrike">
                <a:solidFill>
                  <a:srgbClr val="545860"/>
                </a:solidFill>
                <a:latin typeface="Open Sans"/>
                <a:ea typeface="Open Sans"/>
              </a:rPr>
              <a:t>See alerts from Red Hat Insights directly from Tower, and use Insights-provided Playbook Remediation to fix issues in your infrastructure.</a:t>
            </a:r>
            <a:endParaRPr b="0" lang="en-US" sz="1100" spc="-1" strike="noStrike">
              <a:latin typeface="Arial"/>
            </a:endParaRPr>
          </a:p>
        </p:txBody>
      </p:sp>
      <p:pic>
        <p:nvPicPr>
          <p:cNvPr id="1165" name="Google Shape;1503;p257" descr=""/>
          <p:cNvPicPr/>
          <p:nvPr/>
        </p:nvPicPr>
        <p:blipFill>
          <a:blip r:embed="rId1"/>
          <a:stretch/>
        </p:blipFill>
        <p:spPr>
          <a:xfrm>
            <a:off x="3989880" y="1160280"/>
            <a:ext cx="4498560" cy="2822040"/>
          </a:xfrm>
          <a:prstGeom prst="rect">
            <a:avLst/>
          </a:prstGeom>
          <a:ln w="38160">
            <a:solidFill>
              <a:srgbClr val="efefef"/>
            </a:solidFill>
            <a:round/>
          </a:ln>
        </p:spPr>
      </p:pic>
      <p:sp>
        <p:nvSpPr>
          <p:cNvPr id="1166" name="CustomShape 2"/>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8F7A07DA-6EBA-4ECA-BE12-666930129E9E}"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167" name="CustomShape 3"/>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latin typeface="Arial"/>
            </a:endParaRPr>
          </a:p>
        </p:txBody>
      </p:sp>
      <p:sp>
        <p:nvSpPr>
          <p:cNvPr id="1168" name="CustomShape 4"/>
          <p:cNvSpPr/>
          <p:nvPr/>
        </p:nvSpPr>
        <p:spPr>
          <a:xfrm>
            <a:off x="826560" y="929880"/>
            <a:ext cx="7490160" cy="3279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Proxima Nova"/>
                <a:ea typeface="Proxima Nova"/>
              </a:rPr>
              <a:t>Manage and Track Your Inventory</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9" name="Google Shape;1512;p258" descr=""/>
          <p:cNvPicPr/>
          <p:nvPr/>
        </p:nvPicPr>
        <p:blipFill>
          <a:blip r:embed="rId1"/>
          <a:stretch/>
        </p:blipFill>
        <p:spPr>
          <a:xfrm>
            <a:off x="410400" y="1539000"/>
            <a:ext cx="4489560" cy="2826720"/>
          </a:xfrm>
          <a:prstGeom prst="rect">
            <a:avLst/>
          </a:prstGeom>
          <a:ln w="38160">
            <a:solidFill>
              <a:srgbClr val="efefef"/>
            </a:solidFill>
            <a:round/>
          </a:ln>
        </p:spPr>
      </p:pic>
      <p:sp>
        <p:nvSpPr>
          <p:cNvPr id="1170" name="CustomShape 1"/>
          <p:cNvSpPr/>
          <p:nvPr/>
        </p:nvSpPr>
        <p:spPr>
          <a:xfrm>
            <a:off x="5246280" y="2436120"/>
            <a:ext cx="3460680" cy="88020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Enables you to schedule any Job now, </a:t>
            </a:r>
            <a:br/>
            <a:r>
              <a:rPr b="0" lang="en" sz="1100" spc="-1" strike="noStrike">
                <a:solidFill>
                  <a:srgbClr val="545860"/>
                </a:solidFill>
                <a:latin typeface="Open Sans"/>
                <a:ea typeface="Open Sans"/>
              </a:rPr>
              <a:t>later, or forever.</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p:txBody>
      </p:sp>
      <p:sp>
        <p:nvSpPr>
          <p:cNvPr id="1171" name="CustomShape 2"/>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C9C3BC4F-11F6-42C9-9E5C-F088FD483693}"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172" name="CustomShape 3"/>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latin typeface="Arial"/>
            </a:endParaRPr>
          </a:p>
        </p:txBody>
      </p:sp>
      <p:sp>
        <p:nvSpPr>
          <p:cNvPr id="1173" name="CustomShape 4"/>
          <p:cNvSpPr/>
          <p:nvPr/>
        </p:nvSpPr>
        <p:spPr>
          <a:xfrm>
            <a:off x="826560" y="929880"/>
            <a:ext cx="7490160" cy="3279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Proxima Nova"/>
                <a:ea typeface="Proxima Nova"/>
              </a:rPr>
              <a:t>Schedule Jobs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4" name="CustomShape 1"/>
          <p:cNvSpPr/>
          <p:nvPr/>
        </p:nvSpPr>
        <p:spPr>
          <a:xfrm>
            <a:off x="384480" y="2131200"/>
            <a:ext cx="3049200" cy="88020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Stay informed of your automation status </a:t>
            </a:r>
            <a:br/>
            <a:r>
              <a:rPr b="0" lang="en" sz="1100" spc="-1" strike="noStrike">
                <a:solidFill>
                  <a:srgbClr val="545860"/>
                </a:solidFill>
                <a:latin typeface="Open Sans"/>
                <a:ea typeface="Open Sans"/>
              </a:rPr>
              <a:t>via </a:t>
            </a:r>
            <a:r>
              <a:rPr b="1" lang="en" sz="1100" spc="-1" strike="noStrike">
                <a:solidFill>
                  <a:srgbClr val="545860"/>
                </a:solidFill>
                <a:latin typeface="Open Sans"/>
                <a:ea typeface="Open Sans"/>
              </a:rPr>
              <a:t>integrated notifications</a:t>
            </a:r>
            <a:r>
              <a:rPr b="0" lang="en" sz="1100" spc="-1" strike="noStrike">
                <a:solidFill>
                  <a:srgbClr val="545860"/>
                </a:solidFill>
                <a:latin typeface="Open Sans"/>
                <a:ea typeface="Open Sans"/>
              </a:rPr>
              <a:t>. Connect Slack, Hipchat, SMS, email and more.</a:t>
            </a:r>
            <a:endParaRPr b="0" lang="en-US" sz="1100" spc="-1" strike="noStrike">
              <a:latin typeface="Arial"/>
            </a:endParaRPr>
          </a:p>
        </p:txBody>
      </p:sp>
      <p:pic>
        <p:nvPicPr>
          <p:cNvPr id="1175" name="Google Shape;1523;p259" descr=""/>
          <p:cNvPicPr/>
          <p:nvPr/>
        </p:nvPicPr>
        <p:blipFill>
          <a:blip r:embed="rId1"/>
          <a:srcRect l="0" t="2497" r="1672" b="0"/>
          <a:stretch/>
        </p:blipFill>
        <p:spPr>
          <a:xfrm>
            <a:off x="4092840" y="1642320"/>
            <a:ext cx="4395600" cy="2400480"/>
          </a:xfrm>
          <a:prstGeom prst="rect">
            <a:avLst/>
          </a:prstGeom>
          <a:ln w="38160">
            <a:solidFill>
              <a:srgbClr val="f3f3f3"/>
            </a:solidFill>
            <a:round/>
          </a:ln>
        </p:spPr>
      </p:pic>
      <p:sp>
        <p:nvSpPr>
          <p:cNvPr id="1176" name="CustomShape 2"/>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71D8CA4E-1B60-4AAF-B7E4-AEB0E91BA546}"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177" name="CustomShape 3"/>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latin typeface="Arial"/>
            </a:endParaRPr>
          </a:p>
        </p:txBody>
      </p:sp>
      <p:sp>
        <p:nvSpPr>
          <p:cNvPr id="1178" name="CustomShape 4"/>
          <p:cNvSpPr/>
          <p:nvPr/>
        </p:nvSpPr>
        <p:spPr>
          <a:xfrm>
            <a:off x="826560" y="929880"/>
            <a:ext cx="7490160" cy="3279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Proxima Nova"/>
                <a:ea typeface="Proxima Nova"/>
              </a:rPr>
              <a:t>Integrated Notifications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9" name="Google Shape;1532;p260" descr=""/>
          <p:cNvPicPr/>
          <p:nvPr/>
        </p:nvPicPr>
        <p:blipFill>
          <a:blip r:embed="rId1"/>
          <a:stretch/>
        </p:blipFill>
        <p:spPr>
          <a:xfrm>
            <a:off x="572760" y="1422360"/>
            <a:ext cx="4473000" cy="2297880"/>
          </a:xfrm>
          <a:prstGeom prst="rect">
            <a:avLst/>
          </a:prstGeom>
          <a:ln w="38160">
            <a:solidFill>
              <a:srgbClr val="efefef"/>
            </a:solidFill>
            <a:round/>
          </a:ln>
        </p:spPr>
      </p:pic>
      <p:sp>
        <p:nvSpPr>
          <p:cNvPr id="1180" name="CustomShape 1"/>
          <p:cNvSpPr/>
          <p:nvPr/>
        </p:nvSpPr>
        <p:spPr>
          <a:xfrm>
            <a:off x="5393160" y="1904400"/>
            <a:ext cx="3431160" cy="133380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Tower lets you launch Playbooks with just a </a:t>
            </a:r>
            <a:br/>
            <a:r>
              <a:rPr b="0" lang="en" sz="1100" spc="-1" strike="noStrike">
                <a:solidFill>
                  <a:srgbClr val="545860"/>
                </a:solidFill>
                <a:latin typeface="Open Sans"/>
                <a:ea typeface="Open Sans"/>
              </a:rPr>
              <a:t>single click. It can prompt you for variables, </a:t>
            </a:r>
            <a:br/>
            <a:r>
              <a:rPr b="0" lang="en" sz="1100" spc="-1" strike="noStrike">
                <a:solidFill>
                  <a:srgbClr val="545860"/>
                </a:solidFill>
                <a:latin typeface="Open Sans"/>
                <a:ea typeface="Open Sans"/>
              </a:rPr>
              <a:t>let you choose from available secure credentials </a:t>
            </a:r>
            <a:br/>
            <a:r>
              <a:rPr b="0" lang="en" sz="1100" spc="-1" strike="noStrike">
                <a:solidFill>
                  <a:srgbClr val="545860"/>
                </a:solidFill>
                <a:latin typeface="Open Sans"/>
                <a:ea typeface="Open Sans"/>
              </a:rPr>
              <a:t>and monitor the resulting deployments.</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p:txBody>
      </p:sp>
      <p:sp>
        <p:nvSpPr>
          <p:cNvPr id="1181" name="CustomShape 2"/>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05C9DFD4-510A-4B5F-BBCA-1A386CA2EF91}"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182" name="CustomShape 3"/>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latin typeface="Arial"/>
            </a:endParaRPr>
          </a:p>
        </p:txBody>
      </p:sp>
      <p:sp>
        <p:nvSpPr>
          <p:cNvPr id="1183" name="CustomShape 4"/>
          <p:cNvSpPr/>
          <p:nvPr/>
        </p:nvSpPr>
        <p:spPr>
          <a:xfrm>
            <a:off x="826560" y="929880"/>
            <a:ext cx="7490160" cy="3279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Proxima Nova"/>
                <a:ea typeface="Proxima Nova"/>
              </a:rPr>
              <a:t>Self-Service IT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4" name="Google Shape;1542;p261" descr=""/>
          <p:cNvPicPr/>
          <p:nvPr/>
        </p:nvPicPr>
        <p:blipFill>
          <a:blip r:embed="rId1"/>
          <a:stretch/>
        </p:blipFill>
        <p:spPr>
          <a:xfrm>
            <a:off x="454320" y="1481760"/>
            <a:ext cx="4618080" cy="2016720"/>
          </a:xfrm>
          <a:prstGeom prst="rect">
            <a:avLst/>
          </a:prstGeom>
          <a:ln w="38160">
            <a:solidFill>
              <a:srgbClr val="efefef"/>
            </a:solidFill>
            <a:round/>
          </a:ln>
        </p:spPr>
      </p:pic>
      <p:sp>
        <p:nvSpPr>
          <p:cNvPr id="1185" name="CustomShape 1"/>
          <p:cNvSpPr/>
          <p:nvPr/>
        </p:nvSpPr>
        <p:spPr>
          <a:xfrm>
            <a:off x="5565600" y="1947600"/>
            <a:ext cx="3460680" cy="1247760"/>
          </a:xfrm>
          <a:prstGeom prst="rect">
            <a:avLst/>
          </a:prstGeom>
          <a:noFill/>
          <a:ln>
            <a:noFill/>
          </a:ln>
        </p:spPr>
        <p:style>
          <a:lnRef idx="0"/>
          <a:fillRef idx="0"/>
          <a:effectRef idx="0"/>
          <a:fontRef idx="minor"/>
        </p:style>
        <p:txBody>
          <a:bodyPr>
            <a:noAutofit/>
          </a:bodyPr>
          <a:p>
            <a:pPr>
              <a:lnSpc>
                <a:spcPct val="115000"/>
              </a:lnSpc>
              <a:tabLst>
                <a:tab algn="l" pos="0"/>
              </a:tabLst>
            </a:pPr>
            <a:r>
              <a:rPr b="0" lang="en" sz="1100" spc="-1" strike="noStrike">
                <a:solidFill>
                  <a:srgbClr val="545860"/>
                </a:solidFill>
                <a:latin typeface="Open Sans"/>
                <a:ea typeface="Open Sans"/>
              </a:rPr>
              <a:t>Connect Tower to your external logging and analytics provider to perform analysis of automation and event correlation across your entire environment.</a:t>
            </a: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a:p>
            <a:pPr>
              <a:lnSpc>
                <a:spcPct val="115000"/>
              </a:lnSpc>
              <a:spcBef>
                <a:spcPts val="1500"/>
              </a:spcBef>
              <a:tabLst>
                <a:tab algn="l" pos="0"/>
              </a:tabLst>
            </a:pPr>
            <a:endParaRPr b="0" lang="en-US" sz="1100" spc="-1" strike="noStrike">
              <a:latin typeface="Arial"/>
            </a:endParaRPr>
          </a:p>
        </p:txBody>
      </p:sp>
      <p:sp>
        <p:nvSpPr>
          <p:cNvPr id="1186" name="CustomShape 2"/>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3E426768-B05A-4F3F-81FD-135977046C54}"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187" name="CustomShape 3"/>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Ansible Tower</a:t>
            </a:r>
            <a:endParaRPr b="0" lang="en-US" sz="2800" spc="-1" strike="noStrike">
              <a:latin typeface="Arial"/>
            </a:endParaRPr>
          </a:p>
        </p:txBody>
      </p:sp>
      <p:sp>
        <p:nvSpPr>
          <p:cNvPr id="1188" name="CustomShape 4"/>
          <p:cNvSpPr/>
          <p:nvPr/>
        </p:nvSpPr>
        <p:spPr>
          <a:xfrm>
            <a:off x="826560" y="929880"/>
            <a:ext cx="7490160" cy="3279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en" sz="1400" spc="-1" strike="noStrike">
                <a:solidFill>
                  <a:srgbClr val="000000"/>
                </a:solidFill>
                <a:latin typeface="Proxima Nova"/>
                <a:ea typeface="Proxima Nova"/>
              </a:rPr>
              <a:t>External Logging</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6" name="Google Shape;949;p226" descr=""/>
          <p:cNvPicPr/>
          <p:nvPr/>
        </p:nvPicPr>
        <p:blipFill>
          <a:blip r:embed="rId1"/>
          <a:stretch/>
        </p:blipFill>
        <p:spPr>
          <a:xfrm>
            <a:off x="877680" y="909000"/>
            <a:ext cx="775440" cy="673560"/>
          </a:xfrm>
          <a:prstGeom prst="rect">
            <a:avLst/>
          </a:prstGeom>
          <a:ln>
            <a:noFill/>
          </a:ln>
        </p:spPr>
      </p:pic>
      <p:pic>
        <p:nvPicPr>
          <p:cNvPr id="747" name="Google Shape;950;p226" descr=""/>
          <p:cNvPicPr/>
          <p:nvPr/>
        </p:nvPicPr>
        <p:blipFill>
          <a:blip r:embed="rId2"/>
          <a:stretch/>
        </p:blipFill>
        <p:spPr>
          <a:xfrm>
            <a:off x="877680" y="1792800"/>
            <a:ext cx="775440" cy="673560"/>
          </a:xfrm>
          <a:prstGeom prst="rect">
            <a:avLst/>
          </a:prstGeom>
          <a:ln>
            <a:noFill/>
          </a:ln>
        </p:spPr>
      </p:pic>
      <p:pic>
        <p:nvPicPr>
          <p:cNvPr id="748" name="Google Shape;951;p226" descr=""/>
          <p:cNvPicPr/>
          <p:nvPr/>
        </p:nvPicPr>
        <p:blipFill>
          <a:blip r:embed="rId3"/>
          <a:stretch/>
        </p:blipFill>
        <p:spPr>
          <a:xfrm>
            <a:off x="877680" y="2676600"/>
            <a:ext cx="775440" cy="673560"/>
          </a:xfrm>
          <a:prstGeom prst="rect">
            <a:avLst/>
          </a:prstGeom>
          <a:ln>
            <a:noFill/>
          </a:ln>
        </p:spPr>
      </p:pic>
      <p:pic>
        <p:nvPicPr>
          <p:cNvPr id="749" name="Google Shape;952;p226" descr=""/>
          <p:cNvPicPr/>
          <p:nvPr/>
        </p:nvPicPr>
        <p:blipFill>
          <a:blip r:embed="rId4"/>
          <a:stretch/>
        </p:blipFill>
        <p:spPr>
          <a:xfrm>
            <a:off x="877680" y="3560400"/>
            <a:ext cx="775440" cy="673560"/>
          </a:xfrm>
          <a:prstGeom prst="rect">
            <a:avLst/>
          </a:prstGeom>
          <a:ln>
            <a:noFill/>
          </a:ln>
        </p:spPr>
      </p:pic>
      <p:sp>
        <p:nvSpPr>
          <p:cNvPr id="750" name="CustomShape 1"/>
          <p:cNvSpPr/>
          <p:nvPr/>
        </p:nvSpPr>
        <p:spPr>
          <a:xfrm>
            <a:off x="1653840" y="1245960"/>
            <a:ext cx="93636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751" name="CustomShape 2"/>
          <p:cNvSpPr/>
          <p:nvPr/>
        </p:nvSpPr>
        <p:spPr>
          <a:xfrm>
            <a:off x="2590560" y="1053360"/>
            <a:ext cx="2347200" cy="384120"/>
          </a:xfrm>
          <a:prstGeom prst="rect">
            <a:avLst/>
          </a:prstGeom>
          <a:noFill/>
          <a:ln>
            <a:noFill/>
          </a:ln>
        </p:spPr>
        <p:style>
          <a:lnRef idx="0"/>
          <a:fillRef idx="0"/>
          <a:effectRef idx="0"/>
          <a:fontRef idx="minor"/>
        </p:style>
        <p:txBody>
          <a:bodyPr lIns="68400" rIns="68400" tIns="68400" bIns="68400" anchor="ctr">
            <a:noAutofit/>
          </a:bodyPr>
          <a:p>
            <a:pPr>
              <a:lnSpc>
                <a:spcPct val="100000"/>
              </a:lnSpc>
              <a:tabLst>
                <a:tab algn="l" pos="0"/>
              </a:tabLst>
            </a:pPr>
            <a:r>
              <a:rPr b="0" lang="en" sz="1400" spc="-1" strike="noStrike">
                <a:solidFill>
                  <a:srgbClr val="000000"/>
                </a:solidFill>
                <a:latin typeface="Red Hat Display"/>
                <a:ea typeface="Red Hat Display"/>
              </a:rPr>
              <a:t>Ansible used  in silo</a:t>
            </a:r>
            <a:endParaRPr b="0" lang="en-US" sz="1400" spc="-1" strike="noStrike">
              <a:latin typeface="Arial"/>
            </a:endParaRPr>
          </a:p>
        </p:txBody>
      </p:sp>
      <p:sp>
        <p:nvSpPr>
          <p:cNvPr id="752" name="CustomShape 3"/>
          <p:cNvSpPr/>
          <p:nvPr/>
        </p:nvSpPr>
        <p:spPr>
          <a:xfrm>
            <a:off x="2590560" y="1937520"/>
            <a:ext cx="2347200" cy="384120"/>
          </a:xfrm>
          <a:prstGeom prst="rect">
            <a:avLst/>
          </a:prstGeom>
          <a:noFill/>
          <a:ln>
            <a:noFill/>
          </a:ln>
        </p:spPr>
        <p:style>
          <a:lnRef idx="0"/>
          <a:fillRef idx="0"/>
          <a:effectRef idx="0"/>
          <a:fontRef idx="minor"/>
        </p:style>
        <p:txBody>
          <a:bodyPr lIns="68400" rIns="68400" tIns="68400" bIns="68400" anchor="ctr">
            <a:noAutofit/>
          </a:bodyPr>
          <a:p>
            <a:pPr>
              <a:lnSpc>
                <a:spcPct val="100000"/>
              </a:lnSpc>
              <a:tabLst>
                <a:tab algn="l" pos="0"/>
              </a:tabLst>
            </a:pPr>
            <a:r>
              <a:rPr b="0" lang="en" sz="1400" spc="-1" strike="noStrike">
                <a:solidFill>
                  <a:srgbClr val="000000"/>
                </a:solidFill>
                <a:latin typeface="Red Hat Display"/>
                <a:ea typeface="Red Hat Display"/>
              </a:rPr>
              <a:t>DIY scripting automation</a:t>
            </a:r>
            <a:endParaRPr b="0" lang="en-US" sz="1400" spc="-1" strike="noStrike">
              <a:latin typeface="Arial"/>
            </a:endParaRPr>
          </a:p>
        </p:txBody>
      </p:sp>
      <p:sp>
        <p:nvSpPr>
          <p:cNvPr id="753" name="CustomShape 4"/>
          <p:cNvSpPr/>
          <p:nvPr/>
        </p:nvSpPr>
        <p:spPr>
          <a:xfrm>
            <a:off x="1653840" y="2129760"/>
            <a:ext cx="93636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754" name="CustomShape 5"/>
          <p:cNvSpPr/>
          <p:nvPr/>
        </p:nvSpPr>
        <p:spPr>
          <a:xfrm>
            <a:off x="1653840" y="3013560"/>
            <a:ext cx="93636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755" name="CustomShape 6"/>
          <p:cNvSpPr/>
          <p:nvPr/>
        </p:nvSpPr>
        <p:spPr>
          <a:xfrm>
            <a:off x="2590560" y="2821320"/>
            <a:ext cx="2347200" cy="384120"/>
          </a:xfrm>
          <a:prstGeom prst="rect">
            <a:avLst/>
          </a:prstGeom>
          <a:noFill/>
          <a:ln>
            <a:noFill/>
          </a:ln>
        </p:spPr>
        <p:style>
          <a:lnRef idx="0"/>
          <a:fillRef idx="0"/>
          <a:effectRef idx="0"/>
          <a:fontRef idx="minor"/>
        </p:style>
        <p:txBody>
          <a:bodyPr lIns="68400" rIns="68400" tIns="68400" bIns="68400" anchor="ctr">
            <a:noAutofit/>
          </a:bodyPr>
          <a:p>
            <a:pPr>
              <a:lnSpc>
                <a:spcPct val="100000"/>
              </a:lnSpc>
              <a:tabLst>
                <a:tab algn="l" pos="0"/>
              </a:tabLst>
            </a:pPr>
            <a:r>
              <a:rPr b="0" lang="en" sz="1400" spc="-1" strike="noStrike">
                <a:solidFill>
                  <a:srgbClr val="000000"/>
                </a:solidFill>
                <a:latin typeface="Red Hat Display"/>
                <a:ea typeface="Red Hat Display"/>
              </a:rPr>
              <a:t>Open source config management tool</a:t>
            </a:r>
            <a:endParaRPr b="0" lang="en-US" sz="1400" spc="-1" strike="noStrike">
              <a:latin typeface="Arial"/>
            </a:endParaRPr>
          </a:p>
        </p:txBody>
      </p:sp>
      <p:sp>
        <p:nvSpPr>
          <p:cNvPr id="756" name="CustomShape 7"/>
          <p:cNvSpPr/>
          <p:nvPr/>
        </p:nvSpPr>
        <p:spPr>
          <a:xfrm>
            <a:off x="2590560" y="3705120"/>
            <a:ext cx="2347200" cy="384120"/>
          </a:xfrm>
          <a:prstGeom prst="rect">
            <a:avLst/>
          </a:prstGeom>
          <a:noFill/>
          <a:ln>
            <a:noFill/>
          </a:ln>
        </p:spPr>
        <p:style>
          <a:lnRef idx="0"/>
          <a:fillRef idx="0"/>
          <a:effectRef idx="0"/>
          <a:fontRef idx="minor"/>
        </p:style>
        <p:txBody>
          <a:bodyPr lIns="68400" rIns="68400" tIns="68400" bIns="68400" anchor="ctr">
            <a:noAutofit/>
          </a:bodyPr>
          <a:p>
            <a:pPr>
              <a:lnSpc>
                <a:spcPct val="100000"/>
              </a:lnSpc>
              <a:tabLst>
                <a:tab algn="l" pos="0"/>
              </a:tabLst>
            </a:pPr>
            <a:r>
              <a:rPr b="0" lang="en" sz="1400" spc="-1" strike="noStrike">
                <a:solidFill>
                  <a:srgbClr val="000000"/>
                </a:solidFill>
                <a:latin typeface="Red Hat Display"/>
                <a:ea typeface="Red Hat Display"/>
              </a:rPr>
              <a:t>Proprietary vendor supplied automation</a:t>
            </a:r>
            <a:endParaRPr b="0" lang="en-US" sz="1400" spc="-1" strike="noStrike">
              <a:latin typeface="Arial"/>
            </a:endParaRPr>
          </a:p>
        </p:txBody>
      </p:sp>
      <p:sp>
        <p:nvSpPr>
          <p:cNvPr id="757" name="CustomShape 8"/>
          <p:cNvSpPr/>
          <p:nvPr/>
        </p:nvSpPr>
        <p:spPr>
          <a:xfrm>
            <a:off x="1653840" y="3897720"/>
            <a:ext cx="93636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758" name="CustomShape 9"/>
          <p:cNvSpPr/>
          <p:nvPr/>
        </p:nvSpPr>
        <p:spPr>
          <a:xfrm>
            <a:off x="1234440" y="328320"/>
            <a:ext cx="6674400" cy="63576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 sz="2400" spc="-1" strike="noStrike">
                <a:solidFill>
                  <a:srgbClr val="000000"/>
                </a:solidFill>
                <a:latin typeface="Red Hat Display"/>
                <a:ea typeface="Red Hat Display"/>
              </a:rPr>
              <a:t>Automation is happening in silos</a:t>
            </a:r>
            <a:endParaRPr b="0" lang="en-US" sz="2400" spc="-1" strike="noStrike">
              <a:latin typeface="Arial"/>
            </a:endParaRPr>
          </a:p>
        </p:txBody>
      </p:sp>
      <p:sp>
        <p:nvSpPr>
          <p:cNvPr id="759" name="CustomShape 10"/>
          <p:cNvSpPr/>
          <p:nvPr/>
        </p:nvSpPr>
        <p:spPr>
          <a:xfrm>
            <a:off x="591480" y="4234680"/>
            <a:ext cx="1348560" cy="281160"/>
          </a:xfrm>
          <a:prstGeom prst="rect">
            <a:avLst/>
          </a:prstGeom>
          <a:noFill/>
          <a:ln>
            <a:noFill/>
          </a:ln>
        </p:spPr>
        <p:style>
          <a:lnRef idx="0"/>
          <a:fillRef idx="0"/>
          <a:effectRef idx="0"/>
          <a:fontRef idx="minor"/>
        </p:style>
        <p:txBody>
          <a:bodyPr lIns="45720" rIns="45720">
            <a:noAutofit/>
          </a:bodyPr>
          <a:p>
            <a:pPr algn="ctr">
              <a:lnSpc>
                <a:spcPct val="100000"/>
              </a:lnSpc>
              <a:tabLst>
                <a:tab algn="l" pos="0"/>
              </a:tabLst>
            </a:pPr>
            <a:r>
              <a:rPr b="1" lang="en" sz="800" spc="-1" strike="noStrike">
                <a:solidFill>
                  <a:srgbClr val="000000"/>
                </a:solidFill>
                <a:latin typeface="Red Hat Display"/>
                <a:ea typeface="Red Hat Display"/>
              </a:rPr>
              <a:t>Network</a:t>
            </a:r>
            <a:endParaRPr b="0" lang="en-US" sz="800" spc="-1" strike="noStrike">
              <a:latin typeface="Arial"/>
            </a:endParaRPr>
          </a:p>
          <a:p>
            <a:pPr algn="ctr">
              <a:lnSpc>
                <a:spcPct val="100000"/>
              </a:lnSpc>
              <a:tabLst>
                <a:tab algn="l" pos="0"/>
              </a:tabLst>
            </a:pPr>
            <a:endParaRPr b="0" lang="en-US" sz="800" spc="-1" strike="noStrike">
              <a:latin typeface="Arial"/>
            </a:endParaRPr>
          </a:p>
        </p:txBody>
      </p:sp>
      <p:sp>
        <p:nvSpPr>
          <p:cNvPr id="760" name="CustomShape 11"/>
          <p:cNvSpPr/>
          <p:nvPr/>
        </p:nvSpPr>
        <p:spPr>
          <a:xfrm>
            <a:off x="507960" y="3314880"/>
            <a:ext cx="1515600" cy="281160"/>
          </a:xfrm>
          <a:prstGeom prst="rect">
            <a:avLst/>
          </a:prstGeom>
          <a:noFill/>
          <a:ln>
            <a:noFill/>
          </a:ln>
        </p:spPr>
        <p:style>
          <a:lnRef idx="0"/>
          <a:fillRef idx="0"/>
          <a:effectRef idx="0"/>
          <a:fontRef idx="minor"/>
        </p:style>
        <p:txBody>
          <a:bodyPr lIns="45720" rIns="45720">
            <a:noAutofit/>
          </a:bodyPr>
          <a:p>
            <a:pPr algn="ctr">
              <a:lnSpc>
                <a:spcPct val="100000"/>
              </a:lnSpc>
              <a:tabLst>
                <a:tab algn="l" pos="0"/>
              </a:tabLst>
            </a:pPr>
            <a:r>
              <a:rPr b="1" lang="en" sz="800" spc="-1" strike="noStrike">
                <a:solidFill>
                  <a:srgbClr val="000000"/>
                </a:solidFill>
                <a:latin typeface="Red Hat Display"/>
                <a:ea typeface="Red Hat Display"/>
              </a:rPr>
              <a:t>Infrastructure</a:t>
            </a:r>
            <a:endParaRPr b="0" lang="en-US" sz="800" spc="-1" strike="noStrike">
              <a:latin typeface="Arial"/>
            </a:endParaRPr>
          </a:p>
          <a:p>
            <a:pPr algn="ctr">
              <a:lnSpc>
                <a:spcPct val="100000"/>
              </a:lnSpc>
              <a:tabLst>
                <a:tab algn="l" pos="0"/>
              </a:tabLst>
            </a:pPr>
            <a:endParaRPr b="0" lang="en-US" sz="800" spc="-1" strike="noStrike">
              <a:latin typeface="Arial"/>
            </a:endParaRPr>
          </a:p>
        </p:txBody>
      </p:sp>
      <p:sp>
        <p:nvSpPr>
          <p:cNvPr id="761" name="CustomShape 12"/>
          <p:cNvSpPr/>
          <p:nvPr/>
        </p:nvSpPr>
        <p:spPr>
          <a:xfrm>
            <a:off x="591480" y="2430720"/>
            <a:ext cx="1348560" cy="281160"/>
          </a:xfrm>
          <a:prstGeom prst="rect">
            <a:avLst/>
          </a:prstGeom>
          <a:noFill/>
          <a:ln>
            <a:noFill/>
          </a:ln>
        </p:spPr>
        <p:style>
          <a:lnRef idx="0"/>
          <a:fillRef idx="0"/>
          <a:effectRef idx="0"/>
          <a:fontRef idx="minor"/>
        </p:style>
        <p:txBody>
          <a:bodyPr lIns="45720" rIns="45720">
            <a:noAutofit/>
          </a:bodyPr>
          <a:p>
            <a:pPr algn="ctr">
              <a:lnSpc>
                <a:spcPct val="100000"/>
              </a:lnSpc>
              <a:tabLst>
                <a:tab algn="l" pos="0"/>
              </a:tabLst>
            </a:pPr>
            <a:r>
              <a:rPr b="1" lang="en" sz="800" spc="-1" strike="noStrike">
                <a:solidFill>
                  <a:srgbClr val="000000"/>
                </a:solidFill>
                <a:latin typeface="Red Hat Display"/>
                <a:ea typeface="Red Hat Display"/>
              </a:rPr>
              <a:t>Security</a:t>
            </a:r>
            <a:endParaRPr b="0" lang="en-US" sz="800" spc="-1" strike="noStrike">
              <a:latin typeface="Arial"/>
            </a:endParaRPr>
          </a:p>
          <a:p>
            <a:pPr algn="ctr">
              <a:lnSpc>
                <a:spcPct val="100000"/>
              </a:lnSpc>
              <a:tabLst>
                <a:tab algn="l" pos="0"/>
              </a:tabLst>
            </a:pPr>
            <a:endParaRPr b="0" lang="en-US" sz="800" spc="-1" strike="noStrike">
              <a:latin typeface="Arial"/>
            </a:endParaRPr>
          </a:p>
        </p:txBody>
      </p:sp>
      <p:sp>
        <p:nvSpPr>
          <p:cNvPr id="762" name="CustomShape 13"/>
          <p:cNvSpPr/>
          <p:nvPr/>
        </p:nvSpPr>
        <p:spPr>
          <a:xfrm>
            <a:off x="591480" y="1546920"/>
            <a:ext cx="1348560" cy="281160"/>
          </a:xfrm>
          <a:prstGeom prst="rect">
            <a:avLst/>
          </a:prstGeom>
          <a:noFill/>
          <a:ln>
            <a:noFill/>
          </a:ln>
        </p:spPr>
        <p:style>
          <a:lnRef idx="0"/>
          <a:fillRef idx="0"/>
          <a:effectRef idx="0"/>
          <a:fontRef idx="minor"/>
        </p:style>
        <p:txBody>
          <a:bodyPr lIns="45720" rIns="45720">
            <a:noAutofit/>
          </a:bodyPr>
          <a:p>
            <a:pPr algn="ctr">
              <a:lnSpc>
                <a:spcPct val="100000"/>
              </a:lnSpc>
              <a:tabLst>
                <a:tab algn="l" pos="0"/>
              </a:tabLst>
            </a:pPr>
            <a:r>
              <a:rPr b="1" lang="en" sz="800" spc="-1" strike="noStrike">
                <a:solidFill>
                  <a:srgbClr val="000000"/>
                </a:solidFill>
                <a:latin typeface="Red Hat Display"/>
                <a:ea typeface="Red Hat Display"/>
              </a:rPr>
              <a:t>Developers</a:t>
            </a:r>
            <a:endParaRPr b="0" lang="en-US" sz="800" spc="-1" strike="noStrike">
              <a:latin typeface="Arial"/>
            </a:endParaRPr>
          </a:p>
          <a:p>
            <a:pPr algn="ctr">
              <a:lnSpc>
                <a:spcPct val="100000"/>
              </a:lnSpc>
              <a:tabLst>
                <a:tab algn="l" pos="0"/>
              </a:tabLst>
            </a:pPr>
            <a:endParaRPr b="0" lang="en-US" sz="800" spc="-1" strike="noStrike">
              <a:latin typeface="Arial"/>
            </a:endParaRPr>
          </a:p>
        </p:txBody>
      </p:sp>
      <p:sp>
        <p:nvSpPr>
          <p:cNvPr id="763" name="CustomShape 14"/>
          <p:cNvSpPr/>
          <p:nvPr/>
        </p:nvSpPr>
        <p:spPr>
          <a:xfrm>
            <a:off x="5478480" y="1792800"/>
            <a:ext cx="3443760" cy="1521360"/>
          </a:xfrm>
          <a:prstGeom prst="rect">
            <a:avLst/>
          </a:prstGeom>
          <a:noFill/>
          <a:ln>
            <a:noFill/>
          </a:ln>
        </p:spPr>
        <p:style>
          <a:lnRef idx="0"/>
          <a:fillRef idx="0"/>
          <a:effectRef idx="0"/>
          <a:fontRef idx="minor"/>
        </p:style>
        <p:txBody>
          <a:bodyPr lIns="68400" rIns="68400" tIns="68400" bIns="68400">
            <a:noAutofit/>
          </a:bodyPr>
          <a:p>
            <a:pPr>
              <a:lnSpc>
                <a:spcPct val="100000"/>
              </a:lnSpc>
              <a:tabLst>
                <a:tab algn="l" pos="0"/>
              </a:tabLst>
            </a:pPr>
            <a:r>
              <a:rPr b="0" lang="en" sz="2700" spc="-1" strike="noStrike">
                <a:solidFill>
                  <a:srgbClr val="000000"/>
                </a:solidFill>
                <a:latin typeface="Red Hat Display"/>
                <a:ea typeface="Red Hat Display"/>
              </a:rPr>
              <a:t>Is organic </a:t>
            </a:r>
            <a:endParaRPr b="0" lang="en-US" sz="2700" spc="-1" strike="noStrike">
              <a:latin typeface="Arial"/>
            </a:endParaRPr>
          </a:p>
          <a:p>
            <a:pPr>
              <a:lnSpc>
                <a:spcPct val="100000"/>
              </a:lnSpc>
              <a:tabLst>
                <a:tab algn="l" pos="0"/>
              </a:tabLst>
            </a:pPr>
            <a:r>
              <a:rPr b="0" lang="en" sz="2700" spc="-1" strike="noStrike">
                <a:solidFill>
                  <a:srgbClr val="000000"/>
                </a:solidFill>
                <a:latin typeface="Red Hat Display"/>
                <a:ea typeface="Red Hat Display"/>
              </a:rPr>
              <a:t>automation enough?</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89" name="TextShape 1"/>
          <p:cNvSpPr txBox="1"/>
          <p:nvPr/>
        </p:nvSpPr>
        <p:spPr>
          <a:xfrm>
            <a:off x="305640" y="3769920"/>
            <a:ext cx="3012840" cy="857880"/>
          </a:xfrm>
          <a:prstGeom prst="rect">
            <a:avLst/>
          </a:prstGeom>
          <a:noFill/>
          <a:ln>
            <a:noFill/>
          </a:ln>
        </p:spPr>
        <p:txBody>
          <a:bodyPr lIns="0" rIns="0" tIns="35640" bIns="0" anchor="ctr">
            <a:noAutofit/>
          </a:bodyPr>
          <a:p>
            <a:pPr algn="ctr">
              <a:lnSpc>
                <a:spcPct val="93000"/>
              </a:lnSpc>
              <a:tabLst>
                <a:tab algn="l" pos="0"/>
              </a:tabLst>
            </a:pPr>
            <a:r>
              <a:rPr b="0" lang="en" sz="4000" spc="-1" strike="noStrike">
                <a:solidFill>
                  <a:srgbClr val="000000"/>
                </a:solidFill>
                <a:latin typeface="Arial"/>
                <a:ea typeface="Arial"/>
              </a:rPr>
              <a:t>Use Cases </a:t>
            </a:r>
            <a:endParaRPr b="0" lang="en-US" sz="4000" spc="-1" strike="noStrike">
              <a:solidFill>
                <a:srgbClr val="000000"/>
              </a:solidFill>
              <a:latin typeface="Arial"/>
            </a:endParaRPr>
          </a:p>
        </p:txBody>
      </p:sp>
      <p:sp>
        <p:nvSpPr>
          <p:cNvPr id="1190" name="TextShape 2"/>
          <p:cNvSpPr txBox="1"/>
          <p:nvPr/>
        </p:nvSpPr>
        <p:spPr>
          <a:xfrm>
            <a:off x="3802320" y="559080"/>
            <a:ext cx="5064120" cy="857880"/>
          </a:xfrm>
          <a:prstGeom prst="rect">
            <a:avLst/>
          </a:prstGeom>
          <a:noFill/>
          <a:ln>
            <a:noFill/>
          </a:ln>
        </p:spPr>
        <p:txBody>
          <a:bodyPr lIns="0" rIns="0" tIns="35640" bIns="0" anchor="ctr">
            <a:noAutofit/>
          </a:bodyPr>
          <a:p>
            <a:pPr algn="ctr">
              <a:lnSpc>
                <a:spcPct val="93000"/>
              </a:lnSpc>
              <a:tabLst>
                <a:tab algn="l" pos="0"/>
              </a:tabLst>
            </a:pPr>
            <a:r>
              <a:rPr b="0" lang="en" sz="4000" spc="-1" strike="noStrike">
                <a:solidFill>
                  <a:srgbClr val="000000"/>
                </a:solidFill>
                <a:latin typeface="Arial"/>
                <a:ea typeface="Arial"/>
              </a:rPr>
              <a:t>What Happens Next </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CustomShape 1"/>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0A8A5881-76D8-4FF7-8D08-47E3450BBBC4}" type="slidenum">
              <a:rPr b="0" lang="en" sz="800" spc="-1" strike="noStrike">
                <a:solidFill>
                  <a:srgbClr val="000000"/>
                </a:solidFill>
                <a:latin typeface="Proxima Nova"/>
                <a:ea typeface="Proxima Nova"/>
              </a:rPr>
              <a:t>&lt;number&gt;</a:t>
            </a:fld>
            <a:endParaRPr b="0" lang="en-US" sz="800" spc="-1" strike="noStrike">
              <a:latin typeface="Arial"/>
            </a:endParaRPr>
          </a:p>
        </p:txBody>
      </p:sp>
      <p:pic>
        <p:nvPicPr>
          <p:cNvPr id="1192" name="Google Shape;1559;p263" descr="C:\Users\akerr\Desktop\PNG\Layer 2 Switch.png"/>
          <p:cNvPicPr/>
          <p:nvPr/>
        </p:nvPicPr>
        <p:blipFill>
          <a:blip r:embed="rId1"/>
          <a:stretch/>
        </p:blipFill>
        <p:spPr>
          <a:xfrm>
            <a:off x="6479640" y="3600360"/>
            <a:ext cx="332640" cy="332640"/>
          </a:xfrm>
          <a:prstGeom prst="rect">
            <a:avLst/>
          </a:prstGeom>
          <a:ln>
            <a:noFill/>
          </a:ln>
        </p:spPr>
      </p:pic>
      <p:pic>
        <p:nvPicPr>
          <p:cNvPr id="1193" name="Google Shape;1560;p263" descr="C:\Users\akerr\Desktop\PNG\Layer 2 Switch.png"/>
          <p:cNvPicPr/>
          <p:nvPr/>
        </p:nvPicPr>
        <p:blipFill>
          <a:blip r:embed="rId2"/>
          <a:stretch/>
        </p:blipFill>
        <p:spPr>
          <a:xfrm>
            <a:off x="7348680" y="3600360"/>
            <a:ext cx="332640" cy="332640"/>
          </a:xfrm>
          <a:prstGeom prst="rect">
            <a:avLst/>
          </a:prstGeom>
          <a:ln>
            <a:noFill/>
          </a:ln>
        </p:spPr>
      </p:pic>
      <p:pic>
        <p:nvPicPr>
          <p:cNvPr id="1194" name="Google Shape;1561;p263" descr="C:\Users\akerr\Desktop\PNG\Firewall.png"/>
          <p:cNvPicPr/>
          <p:nvPr/>
        </p:nvPicPr>
        <p:blipFill>
          <a:blip r:embed="rId3"/>
          <a:stretch/>
        </p:blipFill>
        <p:spPr>
          <a:xfrm>
            <a:off x="6880320" y="2089440"/>
            <a:ext cx="443880" cy="334440"/>
          </a:xfrm>
          <a:prstGeom prst="rect">
            <a:avLst/>
          </a:prstGeom>
          <a:ln>
            <a:noFill/>
          </a:ln>
        </p:spPr>
      </p:pic>
      <p:pic>
        <p:nvPicPr>
          <p:cNvPr id="1195" name="Google Shape;1562;p263" descr="C:\Users\akerr\Desktop\PNG\Router.png"/>
          <p:cNvPicPr/>
          <p:nvPr/>
        </p:nvPicPr>
        <p:blipFill>
          <a:blip r:embed="rId4"/>
          <a:stretch/>
        </p:blipFill>
        <p:spPr>
          <a:xfrm>
            <a:off x="6935760" y="1376640"/>
            <a:ext cx="332640" cy="332640"/>
          </a:xfrm>
          <a:prstGeom prst="rect">
            <a:avLst/>
          </a:prstGeom>
          <a:ln>
            <a:noFill/>
          </a:ln>
        </p:spPr>
      </p:pic>
      <p:sp>
        <p:nvSpPr>
          <p:cNvPr id="1196" name="CustomShape 2"/>
          <p:cNvSpPr/>
          <p:nvPr/>
        </p:nvSpPr>
        <p:spPr>
          <a:xfrm>
            <a:off x="7102440" y="1710000"/>
            <a:ext cx="360" cy="3787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197" name="CustomShape 3"/>
          <p:cNvSpPr/>
          <p:nvPr/>
        </p:nvSpPr>
        <p:spPr>
          <a:xfrm>
            <a:off x="7102440" y="2424600"/>
            <a:ext cx="360" cy="33228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198" name="CustomShape 4"/>
          <p:cNvSpPr/>
          <p:nvPr/>
        </p:nvSpPr>
        <p:spPr>
          <a:xfrm flipH="1">
            <a:off x="6645600" y="2928960"/>
            <a:ext cx="459720" cy="67068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199" name="CustomShape 5"/>
          <p:cNvSpPr/>
          <p:nvPr/>
        </p:nvSpPr>
        <p:spPr>
          <a:xfrm>
            <a:off x="7099200" y="2936520"/>
            <a:ext cx="415440" cy="6627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200" name="CustomShape 6"/>
          <p:cNvSpPr/>
          <p:nvPr/>
        </p:nvSpPr>
        <p:spPr>
          <a:xfrm>
            <a:off x="5289480" y="3610080"/>
            <a:ext cx="1104480" cy="31320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VLANs</a:t>
            </a:r>
            <a:endParaRPr b="0" lang="en-US" sz="1200" spc="-1" strike="noStrike">
              <a:latin typeface="Arial"/>
            </a:endParaRPr>
          </a:p>
        </p:txBody>
      </p:sp>
      <p:sp>
        <p:nvSpPr>
          <p:cNvPr id="1201" name="CustomShape 7"/>
          <p:cNvSpPr/>
          <p:nvPr/>
        </p:nvSpPr>
        <p:spPr>
          <a:xfrm>
            <a:off x="5289480" y="2767320"/>
            <a:ext cx="1104480" cy="31320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SVIs</a:t>
            </a:r>
            <a:endParaRPr b="0" lang="en-US" sz="1200" spc="-1" strike="noStrike">
              <a:latin typeface="Arial"/>
            </a:endParaRPr>
          </a:p>
        </p:txBody>
      </p:sp>
      <p:sp>
        <p:nvSpPr>
          <p:cNvPr id="1202" name="CustomShape 8"/>
          <p:cNvSpPr/>
          <p:nvPr/>
        </p:nvSpPr>
        <p:spPr>
          <a:xfrm>
            <a:off x="5289480" y="2027520"/>
            <a:ext cx="1104480" cy="45828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Firewall Context</a:t>
            </a:r>
            <a:endParaRPr b="0" lang="en-US" sz="1200" spc="-1" strike="noStrike">
              <a:latin typeface="Arial"/>
            </a:endParaRPr>
          </a:p>
        </p:txBody>
      </p:sp>
      <p:sp>
        <p:nvSpPr>
          <p:cNvPr id="1203" name="CustomShape 9"/>
          <p:cNvSpPr/>
          <p:nvPr/>
        </p:nvSpPr>
        <p:spPr>
          <a:xfrm>
            <a:off x="5289480" y="1251000"/>
            <a:ext cx="876600" cy="45828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Routing/</a:t>
            </a:r>
            <a:endParaRPr b="0" lang="en-US" sz="1200" spc="-1" strike="noStrike">
              <a:latin typeface="Arial"/>
            </a:endParaRPr>
          </a:p>
          <a:p>
            <a:pPr>
              <a:lnSpc>
                <a:spcPct val="90000"/>
              </a:lnSpc>
              <a:tabLst>
                <a:tab algn="l" pos="0"/>
              </a:tabLst>
            </a:pPr>
            <a:r>
              <a:rPr b="0" lang="en" sz="1200" spc="-1" strike="noStrike">
                <a:solidFill>
                  <a:srgbClr val="555960"/>
                </a:solidFill>
                <a:latin typeface="Overpass"/>
                <a:ea typeface="Overpass"/>
              </a:rPr>
              <a:t>Peering</a:t>
            </a:r>
            <a:endParaRPr b="0" lang="en-US" sz="1200" spc="-1" strike="noStrike">
              <a:latin typeface="Arial"/>
            </a:endParaRPr>
          </a:p>
        </p:txBody>
      </p:sp>
      <p:pic>
        <p:nvPicPr>
          <p:cNvPr id="1204" name="Google Shape;1571;p263" descr="C:\Users\akerr\Desktop\PNG\Router.png"/>
          <p:cNvPicPr/>
          <p:nvPr/>
        </p:nvPicPr>
        <p:blipFill>
          <a:blip r:embed="rId5"/>
          <a:stretch/>
        </p:blipFill>
        <p:spPr>
          <a:xfrm>
            <a:off x="6935760" y="2757600"/>
            <a:ext cx="332640" cy="332640"/>
          </a:xfrm>
          <a:prstGeom prst="rect">
            <a:avLst/>
          </a:prstGeom>
          <a:ln>
            <a:noFill/>
          </a:ln>
        </p:spPr>
      </p:pic>
      <p:sp>
        <p:nvSpPr>
          <p:cNvPr id="1205" name="CustomShape 10"/>
          <p:cNvSpPr/>
          <p:nvPr/>
        </p:nvSpPr>
        <p:spPr>
          <a:xfrm>
            <a:off x="488160" y="1210320"/>
            <a:ext cx="4127760" cy="3406320"/>
          </a:xfrm>
          <a:prstGeom prst="rect">
            <a:avLst/>
          </a:prstGeom>
          <a:noFill/>
          <a:ln>
            <a:noFill/>
          </a:ln>
        </p:spPr>
        <p:style>
          <a:lnRef idx="0"/>
          <a:fillRef idx="0"/>
          <a:effectRef idx="0"/>
          <a:fontRef idx="minor"/>
        </p:style>
        <p:txBody>
          <a:bodyPr tIns="91440" bIns="91440">
            <a:noAutofit/>
          </a:bodyPr>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Automate the deployment of the individual components as a workflow.</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Make that workflow available to operators.</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Force changes to workflow to maintain compliance</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Run that workflow on a regular bases to detect any deviation from the original deployment.</a:t>
            </a:r>
            <a:endParaRPr b="0" lang="en-US" sz="1400" spc="-1" strike="noStrike">
              <a:latin typeface="Arial"/>
            </a:endParaRPr>
          </a:p>
        </p:txBody>
      </p:sp>
      <p:sp>
        <p:nvSpPr>
          <p:cNvPr id="1206" name="CustomShape 11"/>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Overpass"/>
                <a:ea typeface="Overpass"/>
              </a:rPr>
              <a:t>Automating Complex Tasks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CustomShape 1"/>
          <p:cNvSpPr/>
          <p:nvPr/>
        </p:nvSpPr>
        <p:spPr>
          <a:xfrm>
            <a:off x="7527600" y="1253520"/>
            <a:ext cx="1301760" cy="2432160"/>
          </a:xfrm>
          <a:prstGeom prst="roundRect">
            <a:avLst>
              <a:gd name="adj" fmla="val 9818"/>
            </a:avLst>
          </a:prstGeom>
          <a:noFill/>
          <a:ln w="9360">
            <a:solidFill>
              <a:srgbClr val="000000"/>
            </a:solidFill>
            <a:round/>
          </a:ln>
        </p:spPr>
        <p:style>
          <a:lnRef idx="0"/>
          <a:fillRef idx="0"/>
          <a:effectRef idx="0"/>
          <a:fontRef idx="minor"/>
        </p:style>
      </p:sp>
      <p:sp>
        <p:nvSpPr>
          <p:cNvPr id="1208" name="CustomShape 2"/>
          <p:cNvSpPr/>
          <p:nvPr/>
        </p:nvSpPr>
        <p:spPr>
          <a:xfrm>
            <a:off x="7527600" y="1253520"/>
            <a:ext cx="1301760" cy="2432160"/>
          </a:xfrm>
          <a:prstGeom prst="roundRect">
            <a:avLst>
              <a:gd name="adj" fmla="val 9818"/>
            </a:avLst>
          </a:prstGeom>
          <a:solidFill>
            <a:schemeClr val="lt1"/>
          </a:solidFill>
          <a:ln w="9360">
            <a:solidFill>
              <a:srgbClr val="f2f2f2"/>
            </a:solidFill>
            <a:round/>
          </a:ln>
        </p:spPr>
        <p:style>
          <a:lnRef idx="0"/>
          <a:fillRef idx="0"/>
          <a:effectRef idx="0"/>
          <a:fontRef idx="minor"/>
        </p:style>
      </p:sp>
      <p:sp>
        <p:nvSpPr>
          <p:cNvPr id="1209" name="CustomShape 3"/>
          <p:cNvSpPr/>
          <p:nvPr/>
        </p:nvSpPr>
        <p:spPr>
          <a:xfrm>
            <a:off x="4615560" y="1268640"/>
            <a:ext cx="1301760" cy="2354760"/>
          </a:xfrm>
          <a:prstGeom prst="roundRect">
            <a:avLst>
              <a:gd name="adj" fmla="val 9818"/>
            </a:avLst>
          </a:prstGeom>
          <a:solidFill>
            <a:schemeClr val="lt1"/>
          </a:solidFill>
          <a:ln w="9360">
            <a:solidFill>
              <a:srgbClr val="000000"/>
            </a:solidFill>
            <a:round/>
          </a:ln>
        </p:spPr>
        <p:style>
          <a:lnRef idx="0"/>
          <a:fillRef idx="0"/>
          <a:effectRef idx="0"/>
          <a:fontRef idx="minor"/>
        </p:style>
      </p:sp>
      <p:sp>
        <p:nvSpPr>
          <p:cNvPr id="1210" name="CustomShape 4"/>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190BDFA8-E379-43AD-8105-4F137C9142B7}" type="slidenum">
              <a:rPr b="0" lang="en" sz="800" spc="-1" strike="noStrike">
                <a:solidFill>
                  <a:srgbClr val="000000"/>
                </a:solidFill>
                <a:latin typeface="Proxima Nova"/>
                <a:ea typeface="Proxima Nova"/>
              </a:rPr>
              <a:t>&lt;number&gt;</a:t>
            </a:fld>
            <a:endParaRPr b="0" lang="en-US" sz="800" spc="-1" strike="noStrike">
              <a:latin typeface="Arial"/>
            </a:endParaRPr>
          </a:p>
        </p:txBody>
      </p:sp>
      <p:sp>
        <p:nvSpPr>
          <p:cNvPr id="1211" name="CustomShape 5"/>
          <p:cNvSpPr/>
          <p:nvPr/>
        </p:nvSpPr>
        <p:spPr>
          <a:xfrm>
            <a:off x="4615560" y="1268640"/>
            <a:ext cx="1301760" cy="2354760"/>
          </a:xfrm>
          <a:prstGeom prst="roundRect">
            <a:avLst>
              <a:gd name="adj" fmla="val 9818"/>
            </a:avLst>
          </a:prstGeom>
          <a:noFill/>
          <a:ln w="9360">
            <a:solidFill>
              <a:srgbClr val="000000"/>
            </a:solidFill>
            <a:round/>
          </a:ln>
        </p:spPr>
        <p:style>
          <a:lnRef idx="0"/>
          <a:fillRef idx="0"/>
          <a:effectRef idx="0"/>
          <a:fontRef idx="minor"/>
        </p:style>
      </p:sp>
      <p:sp>
        <p:nvSpPr>
          <p:cNvPr id="1212" name="CustomShape 6"/>
          <p:cNvSpPr/>
          <p:nvPr/>
        </p:nvSpPr>
        <p:spPr>
          <a:xfrm>
            <a:off x="355680" y="1565640"/>
            <a:ext cx="4010040" cy="2874960"/>
          </a:xfrm>
          <a:prstGeom prst="rect">
            <a:avLst/>
          </a:prstGeom>
          <a:noFill/>
          <a:ln>
            <a:noFill/>
          </a:ln>
        </p:spPr>
        <p:style>
          <a:lnRef idx="0"/>
          <a:fillRef idx="0"/>
          <a:effectRef idx="0"/>
          <a:fontRef idx="minor"/>
        </p:style>
        <p:txBody>
          <a:bodyPr>
            <a:noAutofit/>
          </a:bodyPr>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Automate the creation of the VPC and network components.</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Deploy the same routers, load-balancers, and firewalls that you use on-site.</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Automate the entire network in a uniform way.</a:t>
            </a:r>
            <a:endParaRPr b="0" lang="en-US" sz="1400" spc="-1" strike="noStrike">
              <a:latin typeface="Arial"/>
            </a:endParaRPr>
          </a:p>
          <a:p>
            <a:pPr marL="1800" indent="-1080">
              <a:lnSpc>
                <a:spcPct val="100000"/>
              </a:lnSpc>
              <a:spcBef>
                <a:spcPts val="360"/>
              </a:spcBef>
              <a:tabLst>
                <a:tab algn="l" pos="0"/>
              </a:tabLst>
            </a:pPr>
            <a:endParaRPr b="0" lang="en-US" sz="1400" spc="-1" strike="noStrike">
              <a:latin typeface="Arial"/>
            </a:endParaRPr>
          </a:p>
        </p:txBody>
      </p:sp>
      <p:pic>
        <p:nvPicPr>
          <p:cNvPr id="1213" name="Google Shape;1585;p264" descr=""/>
          <p:cNvPicPr/>
          <p:nvPr/>
        </p:nvPicPr>
        <p:blipFill>
          <a:blip r:embed="rId1"/>
          <a:stretch/>
        </p:blipFill>
        <p:spPr>
          <a:xfrm>
            <a:off x="7864920" y="734400"/>
            <a:ext cx="685440" cy="390960"/>
          </a:xfrm>
          <a:prstGeom prst="rect">
            <a:avLst/>
          </a:prstGeom>
          <a:ln>
            <a:noFill/>
          </a:ln>
        </p:spPr>
      </p:pic>
      <p:sp>
        <p:nvSpPr>
          <p:cNvPr id="1214" name="CustomShape 7"/>
          <p:cNvSpPr/>
          <p:nvPr/>
        </p:nvSpPr>
        <p:spPr>
          <a:xfrm>
            <a:off x="4605120" y="1313280"/>
            <a:ext cx="1301760" cy="257760"/>
          </a:xfrm>
          <a:prstGeom prst="rect">
            <a:avLst/>
          </a:prstGeom>
          <a:noFill/>
          <a:ln>
            <a:noFill/>
          </a:ln>
        </p:spPr>
        <p:style>
          <a:lnRef idx="0"/>
          <a:fillRef idx="0"/>
          <a:effectRef idx="0"/>
          <a:fontRef idx="minor"/>
        </p:style>
        <p:txBody>
          <a:bodyPr>
            <a:noAutofit/>
          </a:bodyPr>
          <a:p>
            <a:pPr algn="ctr">
              <a:lnSpc>
                <a:spcPct val="90000"/>
              </a:lnSpc>
              <a:tabLst>
                <a:tab algn="l" pos="0"/>
              </a:tabLst>
            </a:pPr>
            <a:r>
              <a:rPr b="1" lang="en" sz="1000" spc="-1" strike="noStrike">
                <a:solidFill>
                  <a:srgbClr val="555960"/>
                </a:solidFill>
                <a:latin typeface="Open Sans"/>
                <a:ea typeface="Open Sans"/>
              </a:rPr>
              <a:t>VPC</a:t>
            </a:r>
            <a:endParaRPr b="0" lang="en-US" sz="1000" spc="-1" strike="noStrike">
              <a:latin typeface="Arial"/>
            </a:endParaRPr>
          </a:p>
        </p:txBody>
      </p:sp>
      <p:sp>
        <p:nvSpPr>
          <p:cNvPr id="1215" name="CustomShape 8"/>
          <p:cNvSpPr/>
          <p:nvPr/>
        </p:nvSpPr>
        <p:spPr>
          <a:xfrm>
            <a:off x="4681440" y="2033280"/>
            <a:ext cx="1301760" cy="202320"/>
          </a:xfrm>
          <a:prstGeom prst="rect">
            <a:avLst/>
          </a:prstGeom>
          <a:noFill/>
          <a:ln>
            <a:noFill/>
          </a:ln>
        </p:spPr>
        <p:style>
          <a:lnRef idx="0"/>
          <a:fillRef idx="0"/>
          <a:effectRef idx="0"/>
          <a:fontRef idx="minor"/>
        </p:style>
        <p:txBody>
          <a:bodyPr>
            <a:noAutofit/>
          </a:bodyPr>
          <a:p>
            <a:pPr algn="ctr">
              <a:lnSpc>
                <a:spcPct val="90000"/>
              </a:lnSpc>
              <a:tabLst>
                <a:tab algn="l" pos="0"/>
              </a:tabLst>
            </a:pPr>
            <a:r>
              <a:rPr b="1" lang="en" sz="1200" spc="-1" strike="noStrike">
                <a:solidFill>
                  <a:srgbClr val="3a81ba"/>
                </a:solidFill>
                <a:latin typeface="Open Sans"/>
                <a:ea typeface="Open Sans"/>
              </a:rPr>
              <a:t>Host</a:t>
            </a:r>
            <a:endParaRPr b="0" lang="en-US" sz="1200" spc="-1" strike="noStrike">
              <a:latin typeface="Arial"/>
            </a:endParaRPr>
          </a:p>
        </p:txBody>
      </p:sp>
      <p:sp>
        <p:nvSpPr>
          <p:cNvPr id="1216" name="CustomShape 9"/>
          <p:cNvSpPr/>
          <p:nvPr/>
        </p:nvSpPr>
        <p:spPr>
          <a:xfrm>
            <a:off x="7537680" y="1288800"/>
            <a:ext cx="1291680" cy="257760"/>
          </a:xfrm>
          <a:prstGeom prst="rect">
            <a:avLst/>
          </a:prstGeom>
          <a:noFill/>
          <a:ln>
            <a:noFill/>
          </a:ln>
        </p:spPr>
        <p:style>
          <a:lnRef idx="0"/>
          <a:fillRef idx="0"/>
          <a:effectRef idx="0"/>
          <a:fontRef idx="minor"/>
        </p:style>
        <p:txBody>
          <a:bodyPr>
            <a:noAutofit/>
          </a:bodyPr>
          <a:p>
            <a:pPr algn="ctr">
              <a:lnSpc>
                <a:spcPct val="90000"/>
              </a:lnSpc>
              <a:tabLst>
                <a:tab algn="l" pos="0"/>
              </a:tabLst>
            </a:pPr>
            <a:r>
              <a:rPr b="1" lang="en" sz="1000" spc="-1" strike="noStrike">
                <a:solidFill>
                  <a:srgbClr val="555960"/>
                </a:solidFill>
                <a:latin typeface="Open Sans"/>
                <a:ea typeface="Open Sans"/>
              </a:rPr>
              <a:t>Resource Group</a:t>
            </a:r>
            <a:endParaRPr b="0" lang="en-US" sz="1000" spc="-1" strike="noStrike">
              <a:latin typeface="Arial"/>
            </a:endParaRPr>
          </a:p>
        </p:txBody>
      </p:sp>
      <p:pic>
        <p:nvPicPr>
          <p:cNvPr id="1217" name="Google Shape;1589;p264" descr="C:\Users\akerr\Desktop\PNG\Router.png"/>
          <p:cNvPicPr/>
          <p:nvPr/>
        </p:nvPicPr>
        <p:blipFill>
          <a:blip r:embed="rId2"/>
          <a:stretch/>
        </p:blipFill>
        <p:spPr>
          <a:xfrm>
            <a:off x="5038560" y="2868840"/>
            <a:ext cx="340920" cy="340920"/>
          </a:xfrm>
          <a:prstGeom prst="rect">
            <a:avLst/>
          </a:prstGeom>
          <a:ln>
            <a:noFill/>
          </a:ln>
        </p:spPr>
      </p:pic>
      <p:sp>
        <p:nvSpPr>
          <p:cNvPr id="1218" name="CustomShape 10"/>
          <p:cNvSpPr/>
          <p:nvPr/>
        </p:nvSpPr>
        <p:spPr>
          <a:xfrm>
            <a:off x="4914000" y="2085840"/>
            <a:ext cx="200160" cy="200160"/>
          </a:xfrm>
          <a:prstGeom prst="rect">
            <a:avLst/>
          </a:prstGeom>
          <a:solidFill>
            <a:schemeClr val="accent1"/>
          </a:solidFill>
          <a:ln>
            <a:noFill/>
          </a:ln>
        </p:spPr>
        <p:style>
          <a:lnRef idx="0"/>
          <a:fillRef idx="0"/>
          <a:effectRef idx="0"/>
          <a:fontRef idx="minor"/>
        </p:style>
      </p:sp>
      <p:pic>
        <p:nvPicPr>
          <p:cNvPr id="1219" name="Google Shape;1591;p264" descr=""/>
          <p:cNvPicPr/>
          <p:nvPr/>
        </p:nvPicPr>
        <p:blipFill>
          <a:blip r:embed="rId3"/>
          <a:stretch/>
        </p:blipFill>
        <p:spPr>
          <a:xfrm>
            <a:off x="6267600" y="3915000"/>
            <a:ext cx="1079640" cy="674280"/>
          </a:xfrm>
          <a:prstGeom prst="rect">
            <a:avLst/>
          </a:prstGeom>
          <a:ln>
            <a:noFill/>
          </a:ln>
        </p:spPr>
      </p:pic>
      <p:pic>
        <p:nvPicPr>
          <p:cNvPr id="1220" name="Google Shape;1592;p264" descr="C:\Users\akerr\Desktop\PNG\Router.png"/>
          <p:cNvPicPr/>
          <p:nvPr/>
        </p:nvPicPr>
        <p:blipFill>
          <a:blip r:embed="rId4"/>
          <a:stretch/>
        </p:blipFill>
        <p:spPr>
          <a:xfrm>
            <a:off x="6579720" y="4092840"/>
            <a:ext cx="340920" cy="340920"/>
          </a:xfrm>
          <a:prstGeom prst="rect">
            <a:avLst/>
          </a:prstGeom>
          <a:ln>
            <a:noFill/>
          </a:ln>
        </p:spPr>
      </p:pic>
      <p:sp>
        <p:nvSpPr>
          <p:cNvPr id="1221" name="CustomShape 11"/>
          <p:cNvSpPr/>
          <p:nvPr/>
        </p:nvSpPr>
        <p:spPr>
          <a:xfrm>
            <a:off x="7603560" y="2000160"/>
            <a:ext cx="1301760" cy="202320"/>
          </a:xfrm>
          <a:prstGeom prst="rect">
            <a:avLst/>
          </a:prstGeom>
          <a:noFill/>
          <a:ln>
            <a:noFill/>
          </a:ln>
        </p:spPr>
        <p:style>
          <a:lnRef idx="0"/>
          <a:fillRef idx="0"/>
          <a:effectRef idx="0"/>
          <a:fontRef idx="minor"/>
        </p:style>
        <p:txBody>
          <a:bodyPr>
            <a:noAutofit/>
          </a:bodyPr>
          <a:p>
            <a:pPr algn="ctr">
              <a:lnSpc>
                <a:spcPct val="90000"/>
              </a:lnSpc>
              <a:tabLst>
                <a:tab algn="l" pos="0"/>
              </a:tabLst>
            </a:pPr>
            <a:r>
              <a:rPr b="1" lang="en" sz="1200" spc="-1" strike="noStrike">
                <a:solidFill>
                  <a:srgbClr val="3a81ba"/>
                </a:solidFill>
                <a:latin typeface="Open Sans"/>
                <a:ea typeface="Open Sans"/>
              </a:rPr>
              <a:t>Host</a:t>
            </a:r>
            <a:endParaRPr b="0" lang="en-US" sz="1200" spc="-1" strike="noStrike">
              <a:latin typeface="Arial"/>
            </a:endParaRPr>
          </a:p>
        </p:txBody>
      </p:sp>
      <p:sp>
        <p:nvSpPr>
          <p:cNvPr id="1222" name="CustomShape 12"/>
          <p:cNvSpPr/>
          <p:nvPr/>
        </p:nvSpPr>
        <p:spPr>
          <a:xfrm>
            <a:off x="7836480" y="2052720"/>
            <a:ext cx="200160" cy="200160"/>
          </a:xfrm>
          <a:prstGeom prst="rect">
            <a:avLst/>
          </a:prstGeom>
          <a:solidFill>
            <a:schemeClr val="accent1"/>
          </a:solidFill>
          <a:ln>
            <a:noFill/>
          </a:ln>
        </p:spPr>
        <p:style>
          <a:lnRef idx="0"/>
          <a:fillRef idx="0"/>
          <a:effectRef idx="0"/>
          <a:fontRef idx="minor"/>
        </p:style>
      </p:sp>
      <p:pic>
        <p:nvPicPr>
          <p:cNvPr id="1223" name="Google Shape;1595;p264" descr=""/>
          <p:cNvPicPr/>
          <p:nvPr/>
        </p:nvPicPr>
        <p:blipFill>
          <a:blip r:embed="rId5"/>
          <a:stretch/>
        </p:blipFill>
        <p:spPr>
          <a:xfrm>
            <a:off x="4905720" y="612000"/>
            <a:ext cx="685440" cy="685440"/>
          </a:xfrm>
          <a:prstGeom prst="rect">
            <a:avLst/>
          </a:prstGeom>
          <a:ln>
            <a:noFill/>
          </a:ln>
        </p:spPr>
      </p:pic>
      <p:sp>
        <p:nvSpPr>
          <p:cNvPr id="1224" name="CustomShape 13"/>
          <p:cNvSpPr/>
          <p:nvPr/>
        </p:nvSpPr>
        <p:spPr>
          <a:xfrm>
            <a:off x="5230440" y="3038760"/>
            <a:ext cx="1523160" cy="1253520"/>
          </a:xfrm>
          <a:custGeom>
            <a:avLst/>
            <a:gdLst/>
            <a:ahLst/>
            <a:rect l="l" t="t" r="r" b="b"/>
            <a:pathLst>
              <a:path w="21600" h="21600">
                <a:moveTo>
                  <a:pt x="0" y="0"/>
                </a:moveTo>
                <a:lnTo>
                  <a:pt x="21600" y="21600"/>
                </a:lnTo>
              </a:path>
            </a:pathLst>
          </a:custGeom>
          <a:noFill/>
          <a:ln w="9360">
            <a:solidFill>
              <a:schemeClr val="dk2"/>
            </a:solidFill>
            <a:prstDash val="dot"/>
            <a:round/>
          </a:ln>
        </p:spPr>
        <p:style>
          <a:lnRef idx="0"/>
          <a:fillRef idx="0"/>
          <a:effectRef idx="0"/>
          <a:fontRef idx="minor"/>
        </p:style>
      </p:sp>
      <p:sp>
        <p:nvSpPr>
          <p:cNvPr id="1225" name="CustomShape 14"/>
          <p:cNvSpPr/>
          <p:nvPr/>
        </p:nvSpPr>
        <p:spPr>
          <a:xfrm flipH="1">
            <a:off x="6769800" y="3111840"/>
            <a:ext cx="1355760" cy="1158480"/>
          </a:xfrm>
          <a:custGeom>
            <a:avLst/>
            <a:gdLst/>
            <a:ahLst/>
            <a:rect l="l" t="t" r="r" b="b"/>
            <a:pathLst>
              <a:path w="21600" h="21600">
                <a:moveTo>
                  <a:pt x="0" y="0"/>
                </a:moveTo>
                <a:lnTo>
                  <a:pt x="21600" y="21600"/>
                </a:lnTo>
              </a:path>
            </a:pathLst>
          </a:custGeom>
          <a:noFill/>
          <a:ln w="9360">
            <a:solidFill>
              <a:schemeClr val="dk2"/>
            </a:solidFill>
            <a:prstDash val="dot"/>
            <a:round/>
          </a:ln>
        </p:spPr>
        <p:style>
          <a:lnRef idx="0"/>
          <a:fillRef idx="0"/>
          <a:effectRef idx="0"/>
          <a:fontRef idx="minor"/>
        </p:style>
      </p:sp>
      <p:sp>
        <p:nvSpPr>
          <p:cNvPr id="1226" name="CustomShape 15"/>
          <p:cNvSpPr/>
          <p:nvPr/>
        </p:nvSpPr>
        <p:spPr>
          <a:xfrm>
            <a:off x="5380200" y="3039840"/>
            <a:ext cx="2579760" cy="360"/>
          </a:xfrm>
          <a:custGeom>
            <a:avLst/>
            <a:gdLst/>
            <a:ahLst/>
            <a:rect l="l" t="t" r="r" b="b"/>
            <a:pathLst>
              <a:path w="21600" h="21600">
                <a:moveTo>
                  <a:pt x="0" y="0"/>
                </a:moveTo>
                <a:lnTo>
                  <a:pt x="21600" y="21600"/>
                </a:lnTo>
              </a:path>
            </a:pathLst>
          </a:custGeom>
          <a:noFill/>
          <a:ln w="9360">
            <a:solidFill>
              <a:schemeClr val="dk2"/>
            </a:solidFill>
            <a:prstDash val="dot"/>
            <a:round/>
          </a:ln>
        </p:spPr>
        <p:style>
          <a:lnRef idx="0"/>
          <a:fillRef idx="0"/>
          <a:effectRef idx="0"/>
          <a:fontRef idx="minor"/>
        </p:style>
      </p:sp>
      <p:pic>
        <p:nvPicPr>
          <p:cNvPr id="1227" name="Google Shape;1599;p264" descr="C:\Users\akerr\Desktop\PNG\Router.png"/>
          <p:cNvPicPr/>
          <p:nvPr/>
        </p:nvPicPr>
        <p:blipFill>
          <a:blip r:embed="rId6"/>
          <a:stretch/>
        </p:blipFill>
        <p:spPr>
          <a:xfrm>
            <a:off x="7961040" y="2868840"/>
            <a:ext cx="340920" cy="340920"/>
          </a:xfrm>
          <a:prstGeom prst="rect">
            <a:avLst/>
          </a:prstGeom>
          <a:ln>
            <a:noFill/>
          </a:ln>
        </p:spPr>
      </p:pic>
      <p:sp>
        <p:nvSpPr>
          <p:cNvPr id="1228" name="CustomShape 16"/>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Hybrid Cloud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CustomShape 1"/>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C76C09C4-CFCC-4BC8-9A0A-279469A6C099}" type="slidenum">
              <a:rPr b="0" lang="en" sz="800" spc="-1" strike="noStrike">
                <a:solidFill>
                  <a:srgbClr val="000000"/>
                </a:solidFill>
                <a:latin typeface="Proxima Nova"/>
                <a:ea typeface="Proxima Nova"/>
              </a:rPr>
              <a:t>&lt;number&gt;</a:t>
            </a:fld>
            <a:endParaRPr b="0" lang="en-US" sz="800" spc="-1" strike="noStrike">
              <a:latin typeface="Arial"/>
            </a:endParaRPr>
          </a:p>
        </p:txBody>
      </p:sp>
      <p:pic>
        <p:nvPicPr>
          <p:cNvPr id="1230" name="Google Shape;1607;p265" descr=""/>
          <p:cNvPicPr/>
          <p:nvPr/>
        </p:nvPicPr>
        <p:blipFill>
          <a:blip r:embed="rId1"/>
          <a:stretch/>
        </p:blipFill>
        <p:spPr>
          <a:xfrm>
            <a:off x="6823800" y="3756960"/>
            <a:ext cx="524160" cy="468360"/>
          </a:xfrm>
          <a:prstGeom prst="rect">
            <a:avLst/>
          </a:prstGeom>
          <a:ln>
            <a:noFill/>
          </a:ln>
        </p:spPr>
      </p:pic>
      <p:sp>
        <p:nvSpPr>
          <p:cNvPr id="1231" name="CustomShape 2"/>
          <p:cNvSpPr/>
          <p:nvPr/>
        </p:nvSpPr>
        <p:spPr>
          <a:xfrm>
            <a:off x="6536520" y="4226040"/>
            <a:ext cx="1099440" cy="368640"/>
          </a:xfrm>
          <a:prstGeom prst="rect">
            <a:avLst/>
          </a:prstGeom>
          <a:noFill/>
          <a:ln>
            <a:noFill/>
          </a:ln>
        </p:spPr>
        <p:style>
          <a:lnRef idx="0"/>
          <a:fillRef idx="0"/>
          <a:effectRef idx="0"/>
          <a:fontRef idx="minor"/>
        </p:style>
        <p:txBody>
          <a:bodyPr lIns="122040" rIns="122040" tIns="60840" bIns="60840">
            <a:noAutofit/>
          </a:bodyPr>
          <a:p>
            <a:pPr algn="ctr">
              <a:lnSpc>
                <a:spcPct val="100000"/>
              </a:lnSpc>
              <a:tabLst>
                <a:tab algn="l" pos="0"/>
              </a:tabLst>
            </a:pPr>
            <a:r>
              <a:rPr b="1" lang="en" sz="1400" spc="-1" strike="noStrike">
                <a:solidFill>
                  <a:srgbClr val="717680"/>
                </a:solidFill>
                <a:latin typeface="Open Sans"/>
                <a:ea typeface="Open Sans"/>
              </a:rPr>
              <a:t>Network</a:t>
            </a:r>
            <a:endParaRPr b="0" lang="en-US" sz="1400" spc="-1" strike="noStrike">
              <a:latin typeface="Arial"/>
            </a:endParaRPr>
          </a:p>
        </p:txBody>
      </p:sp>
      <p:pic>
        <p:nvPicPr>
          <p:cNvPr id="1232" name="Google Shape;1609;p265" descr=""/>
          <p:cNvPicPr/>
          <p:nvPr/>
        </p:nvPicPr>
        <p:blipFill>
          <a:blip r:embed="rId2"/>
          <a:stretch/>
        </p:blipFill>
        <p:spPr>
          <a:xfrm>
            <a:off x="6402600" y="2129760"/>
            <a:ext cx="1367280" cy="692280"/>
          </a:xfrm>
          <a:prstGeom prst="rect">
            <a:avLst/>
          </a:prstGeom>
          <a:ln>
            <a:noFill/>
          </a:ln>
        </p:spPr>
      </p:pic>
      <p:sp>
        <p:nvSpPr>
          <p:cNvPr id="1233" name="CustomShape 3"/>
          <p:cNvSpPr/>
          <p:nvPr/>
        </p:nvSpPr>
        <p:spPr>
          <a:xfrm rot="5400000">
            <a:off x="6577560" y="1623600"/>
            <a:ext cx="635040" cy="27108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pic>
        <p:nvPicPr>
          <p:cNvPr id="1234" name="Google Shape;1611;p265" descr=""/>
          <p:cNvPicPr/>
          <p:nvPr/>
        </p:nvPicPr>
        <p:blipFill>
          <a:blip r:embed="rId3"/>
          <a:stretch/>
        </p:blipFill>
        <p:spPr>
          <a:xfrm>
            <a:off x="6355800" y="969480"/>
            <a:ext cx="1460880" cy="304200"/>
          </a:xfrm>
          <a:prstGeom prst="rect">
            <a:avLst/>
          </a:prstGeom>
          <a:ln>
            <a:noFill/>
          </a:ln>
        </p:spPr>
      </p:pic>
      <p:sp>
        <p:nvSpPr>
          <p:cNvPr id="1235" name="CustomShape 4"/>
          <p:cNvSpPr/>
          <p:nvPr/>
        </p:nvSpPr>
        <p:spPr>
          <a:xfrm rot="5400000">
            <a:off x="6769080" y="3057120"/>
            <a:ext cx="635040" cy="27108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sp>
        <p:nvSpPr>
          <p:cNvPr id="1236" name="CustomShape 5"/>
          <p:cNvSpPr/>
          <p:nvPr/>
        </p:nvSpPr>
        <p:spPr>
          <a:xfrm>
            <a:off x="355680" y="1565640"/>
            <a:ext cx="4010040" cy="2874960"/>
          </a:xfrm>
          <a:prstGeom prst="rect">
            <a:avLst/>
          </a:prstGeom>
          <a:noFill/>
          <a:ln>
            <a:noFill/>
          </a:ln>
        </p:spPr>
        <p:style>
          <a:lnRef idx="0"/>
          <a:fillRef idx="0"/>
          <a:effectRef idx="0"/>
          <a:fontRef idx="minor"/>
        </p:style>
        <p:txBody>
          <a:bodyPr>
            <a:noAutofit/>
          </a:bodyPr>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Customer makes request from the service catalog</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Request goes through approval process</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Service catalog calls Tower API to fulfill request</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Ansible Tower updates ticket</a:t>
            </a:r>
            <a:endParaRPr b="0" lang="en-US" sz="1400" spc="-1" strike="noStrike">
              <a:latin typeface="Arial"/>
            </a:endParaRPr>
          </a:p>
        </p:txBody>
      </p:sp>
      <p:sp>
        <p:nvSpPr>
          <p:cNvPr id="1237" name="CustomShape 6"/>
          <p:cNvSpPr/>
          <p:nvPr/>
        </p:nvSpPr>
        <p:spPr>
          <a:xfrm rot="16200000">
            <a:off x="7040160" y="1624320"/>
            <a:ext cx="635040" cy="27108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sp>
        <p:nvSpPr>
          <p:cNvPr id="1238" name="CustomShape 7"/>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Workflow Automation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CustomShape 1"/>
          <p:cNvSpPr/>
          <p:nvPr/>
        </p:nvSpPr>
        <p:spPr>
          <a:xfrm>
            <a:off x="103320" y="4734000"/>
            <a:ext cx="360000" cy="392760"/>
          </a:xfrm>
          <a:prstGeom prst="rect">
            <a:avLst/>
          </a:prstGeom>
          <a:noFill/>
          <a:ln>
            <a:noFill/>
          </a:ln>
        </p:spPr>
        <p:style>
          <a:lnRef idx="0"/>
          <a:fillRef idx="0"/>
          <a:effectRef idx="0"/>
          <a:fontRef idx="minor"/>
        </p:style>
        <p:txBody>
          <a:bodyPr tIns="91440" bIns="91440" anchor="ctr">
            <a:noAutofit/>
          </a:bodyPr>
          <a:p>
            <a:pPr algn="r">
              <a:lnSpc>
                <a:spcPct val="100000"/>
              </a:lnSpc>
              <a:tabLst>
                <a:tab algn="l" pos="0"/>
              </a:tabLst>
            </a:pPr>
            <a:fld id="{B091ED4F-F919-4298-AEF3-EF3EFA9C5B13}" type="slidenum">
              <a:rPr b="0" lang="en" sz="800" spc="-1" strike="noStrike">
                <a:solidFill>
                  <a:srgbClr val="000000"/>
                </a:solidFill>
                <a:latin typeface="Proxima Nova"/>
                <a:ea typeface="Proxima Nova"/>
              </a:rPr>
              <a:t>&lt;number&gt;</a:t>
            </a:fld>
            <a:endParaRPr b="0" lang="en-US" sz="800" spc="-1" strike="noStrike">
              <a:latin typeface="Arial"/>
            </a:endParaRPr>
          </a:p>
        </p:txBody>
      </p:sp>
      <p:pic>
        <p:nvPicPr>
          <p:cNvPr id="1240" name="Google Shape;1622;p266" descr=""/>
          <p:cNvPicPr/>
          <p:nvPr/>
        </p:nvPicPr>
        <p:blipFill>
          <a:blip r:embed="rId1"/>
          <a:stretch/>
        </p:blipFill>
        <p:spPr>
          <a:xfrm>
            <a:off x="6823800" y="3756960"/>
            <a:ext cx="524160" cy="468360"/>
          </a:xfrm>
          <a:prstGeom prst="rect">
            <a:avLst/>
          </a:prstGeom>
          <a:ln>
            <a:noFill/>
          </a:ln>
        </p:spPr>
      </p:pic>
      <p:sp>
        <p:nvSpPr>
          <p:cNvPr id="1241" name="CustomShape 2"/>
          <p:cNvSpPr/>
          <p:nvPr/>
        </p:nvSpPr>
        <p:spPr>
          <a:xfrm>
            <a:off x="6536520" y="4226040"/>
            <a:ext cx="1099440" cy="368640"/>
          </a:xfrm>
          <a:prstGeom prst="rect">
            <a:avLst/>
          </a:prstGeom>
          <a:noFill/>
          <a:ln>
            <a:noFill/>
          </a:ln>
        </p:spPr>
        <p:style>
          <a:lnRef idx="0"/>
          <a:fillRef idx="0"/>
          <a:effectRef idx="0"/>
          <a:fontRef idx="minor"/>
        </p:style>
        <p:txBody>
          <a:bodyPr lIns="122040" rIns="122040" tIns="60840" bIns="60840">
            <a:noAutofit/>
          </a:bodyPr>
          <a:p>
            <a:pPr algn="ctr">
              <a:lnSpc>
                <a:spcPct val="100000"/>
              </a:lnSpc>
              <a:tabLst>
                <a:tab algn="l" pos="0"/>
              </a:tabLst>
            </a:pPr>
            <a:r>
              <a:rPr b="1" lang="en" sz="1400" spc="-1" strike="noStrike">
                <a:solidFill>
                  <a:srgbClr val="717680"/>
                </a:solidFill>
                <a:latin typeface="Open Sans"/>
                <a:ea typeface="Open Sans"/>
              </a:rPr>
              <a:t>Network</a:t>
            </a:r>
            <a:endParaRPr b="0" lang="en-US" sz="1400" spc="-1" strike="noStrike">
              <a:latin typeface="Arial"/>
            </a:endParaRPr>
          </a:p>
        </p:txBody>
      </p:sp>
      <p:pic>
        <p:nvPicPr>
          <p:cNvPr id="1242" name="Google Shape;1624;p266" descr=""/>
          <p:cNvPicPr/>
          <p:nvPr/>
        </p:nvPicPr>
        <p:blipFill>
          <a:blip r:embed="rId2"/>
          <a:stretch/>
        </p:blipFill>
        <p:spPr>
          <a:xfrm>
            <a:off x="6402600" y="2129760"/>
            <a:ext cx="1367280" cy="692280"/>
          </a:xfrm>
          <a:prstGeom prst="rect">
            <a:avLst/>
          </a:prstGeom>
          <a:ln>
            <a:noFill/>
          </a:ln>
        </p:spPr>
      </p:pic>
      <p:sp>
        <p:nvSpPr>
          <p:cNvPr id="1243" name="CustomShape 3"/>
          <p:cNvSpPr/>
          <p:nvPr/>
        </p:nvSpPr>
        <p:spPr>
          <a:xfrm rot="5400000">
            <a:off x="6769080" y="1623600"/>
            <a:ext cx="635040" cy="27108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sp>
        <p:nvSpPr>
          <p:cNvPr id="1244" name="CustomShape 4"/>
          <p:cNvSpPr/>
          <p:nvPr/>
        </p:nvSpPr>
        <p:spPr>
          <a:xfrm rot="5400000">
            <a:off x="6769080" y="3057120"/>
            <a:ext cx="635040" cy="27108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pic>
        <p:nvPicPr>
          <p:cNvPr id="1245" name="Google Shape;1627;p266" descr="SplunkServer.png"/>
          <p:cNvPicPr/>
          <p:nvPr/>
        </p:nvPicPr>
        <p:blipFill>
          <a:blip r:embed="rId3"/>
          <a:stretch/>
        </p:blipFill>
        <p:spPr>
          <a:xfrm>
            <a:off x="7770600" y="1134720"/>
            <a:ext cx="423720" cy="475560"/>
          </a:xfrm>
          <a:prstGeom prst="rect">
            <a:avLst/>
          </a:prstGeom>
          <a:ln>
            <a:noFill/>
          </a:ln>
        </p:spPr>
      </p:pic>
      <p:pic>
        <p:nvPicPr>
          <p:cNvPr id="1246" name="Google Shape;1628;p266" descr=""/>
          <p:cNvPicPr/>
          <p:nvPr/>
        </p:nvPicPr>
        <p:blipFill>
          <a:blip r:embed="rId4"/>
          <a:stretch/>
        </p:blipFill>
        <p:spPr>
          <a:xfrm>
            <a:off x="6322680" y="671040"/>
            <a:ext cx="1526760" cy="355320"/>
          </a:xfrm>
          <a:prstGeom prst="rect">
            <a:avLst/>
          </a:prstGeom>
          <a:ln>
            <a:noFill/>
          </a:ln>
        </p:spPr>
      </p:pic>
      <p:sp>
        <p:nvSpPr>
          <p:cNvPr id="1247" name="CustomShape 5"/>
          <p:cNvSpPr/>
          <p:nvPr/>
        </p:nvSpPr>
        <p:spPr>
          <a:xfrm rot="7199400">
            <a:off x="5942520" y="3030120"/>
            <a:ext cx="635040" cy="271080"/>
          </a:xfrm>
          <a:prstGeom prst="rightArrow">
            <a:avLst>
              <a:gd name="adj1" fmla="val 50000"/>
              <a:gd name="adj2" fmla="val 49115"/>
            </a:avLst>
          </a:prstGeom>
          <a:solidFill>
            <a:srgbClr val="52aaac"/>
          </a:solidFill>
          <a:ln w="9360">
            <a:solidFill>
              <a:srgbClr val="47aeaf"/>
            </a:solidFill>
            <a:round/>
          </a:ln>
          <a:effectLst>
            <a:outerShdw blurRad="40000" dir="5400000" dist="23040" rotWithShape="0">
              <a:srgbClr val="000000">
                <a:alpha val="35000"/>
              </a:srgbClr>
            </a:outerShdw>
          </a:effectLst>
        </p:spPr>
        <p:style>
          <a:lnRef idx="0"/>
          <a:fillRef idx="0"/>
          <a:effectRef idx="0"/>
          <a:fontRef idx="minor"/>
        </p:style>
      </p:sp>
      <p:grpSp>
        <p:nvGrpSpPr>
          <p:cNvPr id="1248" name="Group 6"/>
          <p:cNvGrpSpPr/>
          <p:nvPr/>
        </p:nvGrpSpPr>
        <p:grpSpPr>
          <a:xfrm>
            <a:off x="5568480" y="3612240"/>
            <a:ext cx="524880" cy="480240"/>
            <a:chOff x="5568480" y="3612240"/>
            <a:chExt cx="524880" cy="480240"/>
          </a:xfrm>
        </p:grpSpPr>
        <p:pic>
          <p:nvPicPr>
            <p:cNvPr id="1249" name="Google Shape;1631;p266" descr=""/>
            <p:cNvPicPr/>
            <p:nvPr/>
          </p:nvPicPr>
          <p:blipFill>
            <a:blip r:embed="rId5"/>
            <a:stretch/>
          </p:blipFill>
          <p:spPr>
            <a:xfrm>
              <a:off x="5568480" y="3612240"/>
              <a:ext cx="294840" cy="456120"/>
            </a:xfrm>
            <a:prstGeom prst="rect">
              <a:avLst/>
            </a:prstGeom>
            <a:ln>
              <a:noFill/>
            </a:ln>
          </p:spPr>
        </p:pic>
        <p:pic>
          <p:nvPicPr>
            <p:cNvPr id="1250" name="Google Shape;1632;p266" descr=""/>
            <p:cNvPicPr/>
            <p:nvPr/>
          </p:nvPicPr>
          <p:blipFill>
            <a:blip r:embed="rId6"/>
            <a:stretch/>
          </p:blipFill>
          <p:spPr>
            <a:xfrm>
              <a:off x="5798520" y="3622680"/>
              <a:ext cx="294840" cy="456120"/>
            </a:xfrm>
            <a:prstGeom prst="rect">
              <a:avLst/>
            </a:prstGeom>
            <a:ln>
              <a:noFill/>
            </a:ln>
          </p:spPr>
        </p:pic>
        <p:pic>
          <p:nvPicPr>
            <p:cNvPr id="1251" name="Google Shape;1633;p266" descr=""/>
            <p:cNvPicPr/>
            <p:nvPr/>
          </p:nvPicPr>
          <p:blipFill>
            <a:blip r:embed="rId7"/>
            <a:stretch/>
          </p:blipFill>
          <p:spPr>
            <a:xfrm>
              <a:off x="5683680" y="3636360"/>
              <a:ext cx="294840" cy="456120"/>
            </a:xfrm>
            <a:prstGeom prst="rect">
              <a:avLst/>
            </a:prstGeom>
            <a:ln>
              <a:noFill/>
            </a:ln>
          </p:spPr>
        </p:pic>
      </p:grpSp>
      <p:sp>
        <p:nvSpPr>
          <p:cNvPr id="1252" name="CustomShape 7"/>
          <p:cNvSpPr/>
          <p:nvPr/>
        </p:nvSpPr>
        <p:spPr>
          <a:xfrm>
            <a:off x="7349040" y="2936520"/>
            <a:ext cx="1104480" cy="458280"/>
          </a:xfrm>
          <a:prstGeom prst="rect">
            <a:avLst/>
          </a:prstGeom>
          <a:noFill/>
          <a:ln>
            <a:noFill/>
          </a:ln>
        </p:spPr>
        <p:style>
          <a:lnRef idx="0"/>
          <a:fillRef idx="0"/>
          <a:effectRef idx="0"/>
          <a:fontRef idx="minor"/>
        </p:style>
        <p:txBody>
          <a:bodyPr anchor="ctr">
            <a:noAutofit/>
          </a:bodyPr>
          <a:p>
            <a:pPr>
              <a:lnSpc>
                <a:spcPct val="90000"/>
              </a:lnSpc>
              <a:tabLst>
                <a:tab algn="l" pos="0"/>
              </a:tabLst>
            </a:pPr>
            <a:r>
              <a:rPr b="0" lang="en" sz="1200" spc="-1" strike="noStrike">
                <a:solidFill>
                  <a:srgbClr val="555960"/>
                </a:solidFill>
                <a:latin typeface="Overpass"/>
                <a:ea typeface="Overpass"/>
              </a:rPr>
              <a:t>Collect Data</a:t>
            </a:r>
            <a:endParaRPr b="0" lang="en-US" sz="1200" spc="-1" strike="noStrike">
              <a:latin typeface="Arial"/>
            </a:endParaRPr>
          </a:p>
        </p:txBody>
      </p:sp>
      <p:sp>
        <p:nvSpPr>
          <p:cNvPr id="1253" name="CustomShape 8"/>
          <p:cNvSpPr/>
          <p:nvPr/>
        </p:nvSpPr>
        <p:spPr>
          <a:xfrm>
            <a:off x="4734720" y="2711520"/>
            <a:ext cx="1587240" cy="458280"/>
          </a:xfrm>
          <a:prstGeom prst="rect">
            <a:avLst/>
          </a:prstGeom>
          <a:noFill/>
          <a:ln>
            <a:noFill/>
          </a:ln>
        </p:spPr>
        <p:style>
          <a:lnRef idx="0"/>
          <a:fillRef idx="0"/>
          <a:effectRef idx="0"/>
          <a:fontRef idx="minor"/>
        </p:style>
        <p:txBody>
          <a:bodyPr anchor="ctr">
            <a:noAutofit/>
          </a:bodyPr>
          <a:p>
            <a:pPr algn="ctr">
              <a:lnSpc>
                <a:spcPct val="90000"/>
              </a:lnSpc>
              <a:tabLst>
                <a:tab algn="l" pos="0"/>
              </a:tabLst>
            </a:pPr>
            <a:r>
              <a:rPr b="0" lang="en" sz="1200" spc="-1" strike="noStrike">
                <a:solidFill>
                  <a:srgbClr val="555960"/>
                </a:solidFill>
                <a:latin typeface="Overpass"/>
                <a:ea typeface="Overpass"/>
              </a:rPr>
              <a:t>Send Notification/</a:t>
            </a:r>
            <a:endParaRPr b="0" lang="en-US" sz="1200" spc="-1" strike="noStrike">
              <a:latin typeface="Arial"/>
            </a:endParaRPr>
          </a:p>
          <a:p>
            <a:pPr algn="ctr">
              <a:lnSpc>
                <a:spcPct val="90000"/>
              </a:lnSpc>
              <a:tabLst>
                <a:tab algn="l" pos="0"/>
              </a:tabLst>
            </a:pPr>
            <a:r>
              <a:rPr b="0" lang="en" sz="1200" spc="-1" strike="noStrike">
                <a:solidFill>
                  <a:srgbClr val="555960"/>
                </a:solidFill>
                <a:latin typeface="Overpass"/>
                <a:ea typeface="Overpass"/>
              </a:rPr>
              <a:t>Open Ticket</a:t>
            </a:r>
            <a:endParaRPr b="0" lang="en-US" sz="1200" spc="-1" strike="noStrike">
              <a:latin typeface="Arial"/>
            </a:endParaRPr>
          </a:p>
        </p:txBody>
      </p:sp>
      <p:sp>
        <p:nvSpPr>
          <p:cNvPr id="1254" name="CustomShape 9"/>
          <p:cNvSpPr/>
          <p:nvPr/>
        </p:nvSpPr>
        <p:spPr>
          <a:xfrm>
            <a:off x="355680" y="1565640"/>
            <a:ext cx="4010040" cy="2874960"/>
          </a:xfrm>
          <a:prstGeom prst="rect">
            <a:avLst/>
          </a:prstGeom>
          <a:noFill/>
          <a:ln>
            <a:noFill/>
          </a:ln>
        </p:spPr>
        <p:style>
          <a:lnRef idx="0"/>
          <a:fillRef idx="0"/>
          <a:effectRef idx="0"/>
          <a:fontRef idx="minor"/>
        </p:style>
        <p:txBody>
          <a:bodyPr>
            <a:noAutofit/>
          </a:bodyPr>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Monitoring/Logging Platform detects event and calls the Ansible Tower API</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Ansible Tower runs a playbook to collect event-specific information</a:t>
            </a:r>
            <a:endParaRPr b="0" lang="en-US" sz="1400" spc="-1" strike="noStrike">
              <a:latin typeface="Arial"/>
            </a:endParaRPr>
          </a:p>
          <a:p>
            <a:pPr marL="457200" indent="-316800">
              <a:lnSpc>
                <a:spcPct val="100000"/>
              </a:lnSpc>
              <a:buClr>
                <a:srgbClr val="000000"/>
              </a:buClr>
              <a:buFont typeface="Overpass"/>
              <a:buAutoNum type="arabicPeriod"/>
            </a:pPr>
            <a:r>
              <a:rPr b="0" lang="en" sz="1400" spc="-1" strike="noStrike">
                <a:solidFill>
                  <a:srgbClr val="000000"/>
                </a:solidFill>
                <a:latin typeface="Proxima Nova"/>
                <a:ea typeface="Proxima Nova"/>
              </a:rPr>
              <a:t>Ansible Tower runs a playbook to open a support ticket and/or notify Tier 2 support</a:t>
            </a:r>
            <a:endParaRPr b="0" lang="en-US" sz="1400" spc="-1" strike="noStrike">
              <a:latin typeface="Arial"/>
            </a:endParaRPr>
          </a:p>
        </p:txBody>
      </p:sp>
      <p:sp>
        <p:nvSpPr>
          <p:cNvPr id="1255" name="CustomShape 10"/>
          <p:cNvSpPr/>
          <p:nvPr/>
        </p:nvSpPr>
        <p:spPr>
          <a:xfrm>
            <a:off x="826560" y="0"/>
            <a:ext cx="7490160" cy="106236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0" lang="en" sz="2800" spc="-1" strike="noStrike">
                <a:solidFill>
                  <a:srgbClr val="000000"/>
                </a:solidFill>
                <a:latin typeface="Proxima Nova"/>
                <a:ea typeface="Proxima Nova"/>
              </a:rPr>
              <a:t>Tier 1 Support Automation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CustomShape 1"/>
          <p:cNvSpPr/>
          <p:nvPr/>
        </p:nvSpPr>
        <p:spPr>
          <a:xfrm>
            <a:off x="597960" y="251640"/>
            <a:ext cx="7815600" cy="41436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 sz="3200" spc="-1" strike="noStrike">
                <a:solidFill>
                  <a:srgbClr val="ee0000"/>
                </a:solidFill>
                <a:latin typeface="Red Hat Display"/>
                <a:ea typeface="Red Hat Display"/>
              </a:rPr>
              <a:t>Automated Security &amp; HIPAA Compliance</a:t>
            </a:r>
            <a:endParaRPr b="0" lang="en-US" sz="3200" spc="-1" strike="noStrike">
              <a:latin typeface="Arial"/>
            </a:endParaRPr>
          </a:p>
        </p:txBody>
      </p:sp>
      <p:sp>
        <p:nvSpPr>
          <p:cNvPr id="1257" name="CustomShape 2"/>
          <p:cNvSpPr/>
          <p:nvPr/>
        </p:nvSpPr>
        <p:spPr>
          <a:xfrm>
            <a:off x="384480" y="6186240"/>
            <a:ext cx="126360" cy="126360"/>
          </a:xfrm>
          <a:prstGeom prst="rect">
            <a:avLst/>
          </a:prstGeom>
          <a:noFill/>
          <a:ln>
            <a:noFill/>
          </a:ln>
        </p:spPr>
        <p:style>
          <a:lnRef idx="0"/>
          <a:fillRef idx="0"/>
          <a:effectRef idx="0"/>
          <a:fontRef idx="minor"/>
        </p:style>
        <p:txBody>
          <a:bodyPr lIns="0" rIns="0" tIns="0" bIns="0" anchor="b">
            <a:noAutofit/>
          </a:bodyPr>
          <a:p>
            <a:pPr algn="ctr">
              <a:lnSpc>
                <a:spcPct val="100000"/>
              </a:lnSpc>
              <a:tabLst>
                <a:tab algn="l" pos="0"/>
              </a:tabLst>
            </a:pPr>
            <a:fld id="{48FC9EF5-9AEC-4945-96F5-EDFE26094307}" type="slidenum">
              <a:rPr b="0" lang="en" sz="600" spc="-1" strike="noStrike">
                <a:solidFill>
                  <a:srgbClr val="000000"/>
                </a:solidFill>
                <a:latin typeface="Red Hat Text Medium"/>
                <a:ea typeface="Red Hat Text Medium"/>
              </a:rPr>
              <a:t>&lt;number&gt;</a:t>
            </a:fld>
            <a:endParaRPr b="0" lang="en-US" sz="600" spc="-1" strike="noStrike">
              <a:latin typeface="Arial"/>
            </a:endParaRPr>
          </a:p>
        </p:txBody>
      </p:sp>
      <p:sp>
        <p:nvSpPr>
          <p:cNvPr id="1258" name="CustomShape 3"/>
          <p:cNvSpPr/>
          <p:nvPr/>
        </p:nvSpPr>
        <p:spPr>
          <a:xfrm>
            <a:off x="377280" y="1140120"/>
            <a:ext cx="3183840" cy="3395520"/>
          </a:xfrm>
          <a:prstGeom prst="rect">
            <a:avLst/>
          </a:prstGeom>
          <a:noFill/>
          <a:ln>
            <a:noFill/>
          </a:ln>
        </p:spPr>
        <p:style>
          <a:lnRef idx="0"/>
          <a:fillRef idx="0"/>
          <a:effectRef idx="0"/>
          <a:fontRef idx="minor"/>
        </p:style>
        <p:txBody>
          <a:bodyPr tIns="91440" bIns="91440">
            <a:noAutofit/>
          </a:bodyPr>
          <a:p>
            <a:pPr marL="291960" indent="-253440">
              <a:lnSpc>
                <a:spcPct val="115000"/>
              </a:lnSpc>
              <a:buClr>
                <a:srgbClr val="000000"/>
              </a:buClr>
              <a:buFont typeface="Arial"/>
              <a:buChar char="✓"/>
            </a:pPr>
            <a:r>
              <a:rPr b="0" lang="en" sz="1000" spc="-1" strike="noStrike">
                <a:solidFill>
                  <a:srgbClr val="000000"/>
                </a:solidFill>
                <a:latin typeface="Arial"/>
                <a:ea typeface="Arial"/>
              </a:rPr>
              <a:t>Industry standards based compliance - </a:t>
            </a:r>
            <a:br/>
            <a:r>
              <a:rPr b="0" lang="en" sz="1000" spc="-1" strike="noStrike">
                <a:solidFill>
                  <a:srgbClr val="000000"/>
                </a:solidFill>
                <a:latin typeface="Arial"/>
                <a:ea typeface="Arial"/>
              </a:rPr>
              <a:t>OpenSCAP, NIST, and HIPAA</a:t>
            </a:r>
            <a:endParaRPr b="0" lang="en-US" sz="1000" spc="-1" strike="noStrike">
              <a:latin typeface="Arial"/>
            </a:endParaRPr>
          </a:p>
          <a:p>
            <a:pPr marL="291960" indent="-253440">
              <a:lnSpc>
                <a:spcPct val="115000"/>
              </a:lnSpc>
              <a:spcBef>
                <a:spcPts val="601"/>
              </a:spcBef>
              <a:buClr>
                <a:srgbClr val="000000"/>
              </a:buClr>
              <a:buFont typeface="Arial"/>
              <a:buChar char="✓"/>
            </a:pPr>
            <a:r>
              <a:rPr b="0" lang="en" sz="1000" spc="-1" strike="noStrike">
                <a:solidFill>
                  <a:srgbClr val="000000"/>
                </a:solidFill>
                <a:latin typeface="Arial"/>
                <a:ea typeface="Arial"/>
              </a:rPr>
              <a:t>Continuous scanning and remediation to remain in compliance with regulation; prevent cyber threats </a:t>
            </a:r>
            <a:endParaRPr b="0" lang="en-US" sz="1000" spc="-1" strike="noStrike">
              <a:latin typeface="Arial"/>
            </a:endParaRPr>
          </a:p>
          <a:p>
            <a:pPr marL="291960" indent="-253440">
              <a:lnSpc>
                <a:spcPct val="115000"/>
              </a:lnSpc>
              <a:spcBef>
                <a:spcPts val="601"/>
              </a:spcBef>
              <a:buClr>
                <a:srgbClr val="000000"/>
              </a:buClr>
              <a:buFont typeface="Arial"/>
              <a:buChar char="✓"/>
            </a:pPr>
            <a:r>
              <a:rPr b="0" lang="en" sz="1000" spc="-1" strike="noStrike">
                <a:solidFill>
                  <a:srgbClr val="000000"/>
                </a:solidFill>
                <a:latin typeface="Arial"/>
                <a:ea typeface="Arial"/>
              </a:rPr>
              <a:t>Real time configuration and drift management</a:t>
            </a:r>
            <a:endParaRPr b="0" lang="en-US" sz="1000" spc="-1" strike="noStrike">
              <a:latin typeface="Arial"/>
            </a:endParaRPr>
          </a:p>
          <a:p>
            <a:pPr marL="291960" indent="-253440">
              <a:lnSpc>
                <a:spcPct val="115000"/>
              </a:lnSpc>
              <a:spcBef>
                <a:spcPts val="601"/>
              </a:spcBef>
              <a:buClr>
                <a:srgbClr val="000000"/>
              </a:buClr>
              <a:buFont typeface="Arial"/>
              <a:buChar char="✓"/>
            </a:pPr>
            <a:r>
              <a:rPr b="0" lang="en" sz="1000" spc="-1" strike="noStrike">
                <a:solidFill>
                  <a:srgbClr val="000000"/>
                </a:solidFill>
                <a:latin typeface="Arial"/>
                <a:ea typeface="Arial"/>
              </a:rPr>
              <a:t>Simplify and speed up response to audits</a:t>
            </a:r>
            <a:endParaRPr b="0" lang="en-US" sz="1000" spc="-1" strike="noStrike">
              <a:latin typeface="Arial"/>
            </a:endParaRPr>
          </a:p>
          <a:p>
            <a:pPr>
              <a:lnSpc>
                <a:spcPct val="115000"/>
              </a:lnSpc>
              <a:spcBef>
                <a:spcPts val="601"/>
              </a:spcBef>
              <a:tabLst>
                <a:tab algn="l" pos="0"/>
              </a:tabLst>
            </a:pPr>
            <a:endParaRPr b="0" lang="en-US" sz="1000" spc="-1" strike="noStrike">
              <a:latin typeface="Arial"/>
            </a:endParaRPr>
          </a:p>
          <a:p>
            <a:pPr>
              <a:lnSpc>
                <a:spcPct val="115000"/>
              </a:lnSpc>
              <a:spcBef>
                <a:spcPts val="601"/>
              </a:spcBef>
              <a:tabLst>
                <a:tab algn="l" pos="0"/>
              </a:tabLst>
            </a:pPr>
            <a:endParaRPr b="0" lang="en-US" sz="1000" spc="-1" strike="noStrike">
              <a:latin typeface="Arial"/>
            </a:endParaRPr>
          </a:p>
          <a:p>
            <a:pPr>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p:txBody>
      </p:sp>
      <p:sp>
        <p:nvSpPr>
          <p:cNvPr id="1259" name="CustomShape 4"/>
          <p:cNvSpPr/>
          <p:nvPr/>
        </p:nvSpPr>
        <p:spPr>
          <a:xfrm>
            <a:off x="299160" y="3231000"/>
            <a:ext cx="4106160" cy="2808720"/>
          </a:xfrm>
          <a:prstGeom prst="rect">
            <a:avLst/>
          </a:prstGeom>
          <a:noFill/>
          <a:ln>
            <a:noFill/>
          </a:ln>
        </p:spPr>
        <p:style>
          <a:lnRef idx="0"/>
          <a:fillRef idx="0"/>
          <a:effectRef idx="0"/>
          <a:fontRef idx="minor"/>
        </p:style>
        <p:txBody>
          <a:bodyPr tIns="91440" bIns="91440">
            <a:noAutofit/>
          </a:bodyPr>
          <a:p>
            <a:pPr marL="343080" indent="-227880">
              <a:lnSpc>
                <a:spcPct val="150000"/>
              </a:lnSpc>
              <a:buClr>
                <a:srgbClr val="000000"/>
              </a:buClr>
              <a:buFont typeface="Arial"/>
              <a:buChar char="✓"/>
            </a:pPr>
            <a:r>
              <a:rPr b="0" lang="en" sz="1000" spc="-1" strike="noStrike">
                <a:solidFill>
                  <a:srgbClr val="000000"/>
                </a:solidFill>
                <a:latin typeface="Arial"/>
                <a:ea typeface="Arial"/>
              </a:rPr>
              <a:t>Consistent and verifiable enforcement policies</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Compliance awareness and transparency</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Reduced probability of human error and analysis time</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Compliance as code </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Simplified reporting</a:t>
            </a:r>
            <a:endParaRPr b="0" lang="en-US" sz="1000" spc="-1" strike="noStrike">
              <a:latin typeface="Arial"/>
            </a:endParaRPr>
          </a:p>
          <a:p>
            <a:pPr marL="343080" indent="-227880">
              <a:lnSpc>
                <a:spcPct val="150000"/>
              </a:lnSpc>
              <a:buClr>
                <a:srgbClr val="000000"/>
              </a:buClr>
              <a:buFont typeface="Arial"/>
              <a:buChar char="✓"/>
            </a:pPr>
            <a:r>
              <a:rPr b="0" lang="en" sz="1000" spc="-1" strike="noStrike">
                <a:solidFill>
                  <a:srgbClr val="000000"/>
                </a:solidFill>
                <a:latin typeface="Arial"/>
                <a:ea typeface="Arial"/>
              </a:rPr>
              <a:t>Automation</a:t>
            </a:r>
            <a:endParaRPr b="0" lang="en-US" sz="1000" spc="-1" strike="noStrike">
              <a:latin typeface="Arial"/>
            </a:endParaRPr>
          </a:p>
          <a:p>
            <a:pPr marL="165240" indent="126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a:p>
            <a:pPr marL="190440" indent="-88200">
              <a:lnSpc>
                <a:spcPct val="115000"/>
              </a:lnSpc>
              <a:spcBef>
                <a:spcPts val="601"/>
              </a:spcBef>
              <a:tabLst>
                <a:tab algn="l" pos="0"/>
              </a:tabLst>
            </a:pPr>
            <a:endParaRPr b="0" lang="en-US" sz="1000" spc="-1" strike="noStrike">
              <a:latin typeface="Arial"/>
            </a:endParaRPr>
          </a:p>
        </p:txBody>
      </p:sp>
      <p:sp>
        <p:nvSpPr>
          <p:cNvPr id="1260" name="CustomShape 5"/>
          <p:cNvSpPr/>
          <p:nvPr/>
        </p:nvSpPr>
        <p:spPr>
          <a:xfrm>
            <a:off x="377280" y="785160"/>
            <a:ext cx="3761280" cy="3963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1" lang="en" sz="1400" spc="-1" strike="noStrike">
                <a:solidFill>
                  <a:srgbClr val="000000"/>
                </a:solidFill>
                <a:latin typeface="Red Hat Display"/>
                <a:ea typeface="Red Hat Display"/>
              </a:rPr>
              <a:t>Business Drivers</a:t>
            </a:r>
            <a:endParaRPr b="0" lang="en-US" sz="1400" spc="-1" strike="noStrike">
              <a:latin typeface="Arial"/>
            </a:endParaRPr>
          </a:p>
        </p:txBody>
      </p:sp>
      <p:sp>
        <p:nvSpPr>
          <p:cNvPr id="1261" name="CustomShape 6"/>
          <p:cNvSpPr/>
          <p:nvPr/>
        </p:nvSpPr>
        <p:spPr>
          <a:xfrm>
            <a:off x="410760" y="2968920"/>
            <a:ext cx="3761280" cy="396360"/>
          </a:xfrm>
          <a:prstGeom prst="rect">
            <a:avLst/>
          </a:prstGeom>
          <a:noFill/>
          <a:ln>
            <a:noFill/>
          </a:ln>
        </p:spPr>
        <p:style>
          <a:lnRef idx="0"/>
          <a:fillRef idx="0"/>
          <a:effectRef idx="0"/>
          <a:fontRef idx="minor"/>
        </p:style>
        <p:txBody>
          <a:bodyPr tIns="91440" bIns="91440" anchor="ctr">
            <a:noAutofit/>
          </a:bodyPr>
          <a:p>
            <a:pPr>
              <a:lnSpc>
                <a:spcPct val="100000"/>
              </a:lnSpc>
              <a:tabLst>
                <a:tab algn="l" pos="0"/>
              </a:tabLst>
            </a:pPr>
            <a:r>
              <a:rPr b="1" lang="en" sz="1400" spc="-1" strike="noStrike">
                <a:solidFill>
                  <a:srgbClr val="000000"/>
                </a:solidFill>
                <a:latin typeface="Red Hat Display"/>
                <a:ea typeface="Red Hat Display"/>
              </a:rPr>
              <a:t>Technical Requirements</a:t>
            </a:r>
            <a:endParaRPr b="0" lang="en-US" sz="1400" spc="-1" strike="noStrike">
              <a:latin typeface="Arial"/>
            </a:endParaRPr>
          </a:p>
        </p:txBody>
      </p:sp>
      <p:sp>
        <p:nvSpPr>
          <p:cNvPr id="1262" name="CustomShape 7"/>
          <p:cNvSpPr/>
          <p:nvPr/>
        </p:nvSpPr>
        <p:spPr>
          <a:xfrm>
            <a:off x="5386320" y="2364480"/>
            <a:ext cx="2337120" cy="53892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1" lang="en" sz="1000" spc="-1" strike="noStrike">
                <a:solidFill>
                  <a:srgbClr val="000000"/>
                </a:solidFill>
                <a:latin typeface="Red Hat Display"/>
                <a:ea typeface="Red Hat Display"/>
              </a:rPr>
              <a:t>AUTOMATED SECURITY &amp; HIPAA COMPLIANCE </a:t>
            </a:r>
            <a:endParaRPr b="0" lang="en-US" sz="1000" spc="-1" strike="noStrike">
              <a:latin typeface="Arial"/>
            </a:endParaRPr>
          </a:p>
        </p:txBody>
      </p:sp>
      <p:sp>
        <p:nvSpPr>
          <p:cNvPr id="1263" name="CustomShape 8"/>
          <p:cNvSpPr/>
          <p:nvPr/>
        </p:nvSpPr>
        <p:spPr>
          <a:xfrm>
            <a:off x="5871960" y="1008720"/>
            <a:ext cx="1365840" cy="1355040"/>
          </a:xfrm>
          <a:prstGeom prst="ellipse">
            <a:avLst/>
          </a:prstGeom>
          <a:solidFill>
            <a:srgbClr val="999999"/>
          </a:solidFill>
          <a:ln>
            <a:noFill/>
          </a:ln>
        </p:spPr>
        <p:style>
          <a:lnRef idx="0"/>
          <a:fillRef idx="0"/>
          <a:effectRef idx="0"/>
          <a:fontRef idx="minor"/>
        </p:style>
      </p:sp>
      <p:pic>
        <p:nvPicPr>
          <p:cNvPr id="1264" name="Google Shape;1650;p267" descr="Google Shape;1229;p98"/>
          <p:cNvPicPr/>
          <p:nvPr/>
        </p:nvPicPr>
        <p:blipFill>
          <a:blip r:embed="rId1"/>
          <a:stretch/>
        </p:blipFill>
        <p:spPr>
          <a:xfrm>
            <a:off x="6173640" y="1311480"/>
            <a:ext cx="755640" cy="749520"/>
          </a:xfrm>
          <a:prstGeom prst="rect">
            <a:avLst/>
          </a:prstGeom>
          <a:ln>
            <a:noFill/>
          </a:ln>
        </p:spPr>
      </p:pic>
      <p:sp>
        <p:nvSpPr>
          <p:cNvPr id="1265" name="CustomShape 9"/>
          <p:cNvSpPr/>
          <p:nvPr/>
        </p:nvSpPr>
        <p:spPr>
          <a:xfrm>
            <a:off x="5505840" y="3130200"/>
            <a:ext cx="2091600" cy="973800"/>
          </a:xfrm>
          <a:prstGeom prst="rect">
            <a:avLst/>
          </a:prstGeom>
          <a:noFill/>
          <a:ln>
            <a:noFill/>
          </a:ln>
        </p:spPr>
        <p:style>
          <a:lnRef idx="0"/>
          <a:fillRef idx="0"/>
          <a:effectRef idx="0"/>
          <a:fontRef idx="minor"/>
        </p:style>
        <p:txBody>
          <a:bodyPr lIns="68400" rIns="68400" tIns="68400" bIns="68400">
            <a:noAutofit/>
          </a:bodyPr>
          <a:p>
            <a:pPr>
              <a:lnSpc>
                <a:spcPct val="100000"/>
              </a:lnSpc>
              <a:tabLst>
                <a:tab algn="l" pos="0"/>
              </a:tabLst>
            </a:pPr>
            <a:r>
              <a:rPr b="1" lang="en" sz="1100" spc="-1" strike="noStrike">
                <a:solidFill>
                  <a:srgbClr val="000000"/>
                </a:solidFill>
                <a:latin typeface="Red Hat Text"/>
                <a:ea typeface="Red Hat Text"/>
              </a:rPr>
              <a:t>Red Hat Technology:</a:t>
            </a:r>
            <a:endParaRPr b="0" lang="en-US" sz="1100" spc="-1" strike="noStrike">
              <a:latin typeface="Arial"/>
            </a:endParaRPr>
          </a:p>
          <a:p>
            <a:pPr marL="343080" indent="-234360">
              <a:lnSpc>
                <a:spcPct val="100000"/>
              </a:lnSpc>
              <a:buClr>
                <a:srgbClr val="000000"/>
              </a:buClr>
              <a:buFont typeface="Red Hat Text"/>
              <a:buChar char="●"/>
              <a:tabLst>
                <a:tab algn="l" pos="0"/>
              </a:tabLst>
            </a:pPr>
            <a:r>
              <a:rPr b="0" lang="en" sz="1100" spc="-1" strike="noStrike">
                <a:solidFill>
                  <a:srgbClr val="000000"/>
                </a:solidFill>
                <a:latin typeface="Red Hat Text"/>
                <a:ea typeface="Red Hat Text"/>
              </a:rPr>
              <a:t>RHEL</a:t>
            </a:r>
            <a:endParaRPr b="0" lang="en-US" sz="1100" spc="-1" strike="noStrike">
              <a:latin typeface="Arial"/>
            </a:endParaRPr>
          </a:p>
          <a:p>
            <a:pPr marL="343080" indent="-234360">
              <a:lnSpc>
                <a:spcPct val="100000"/>
              </a:lnSpc>
              <a:buClr>
                <a:srgbClr val="000000"/>
              </a:buClr>
              <a:buFont typeface="Red Hat Text"/>
              <a:buChar char="●"/>
              <a:tabLst>
                <a:tab algn="l" pos="0"/>
              </a:tabLst>
            </a:pPr>
            <a:r>
              <a:rPr b="0" lang="en" sz="1100" spc="-1" strike="noStrike">
                <a:solidFill>
                  <a:srgbClr val="000000"/>
                </a:solidFill>
                <a:latin typeface="Red Hat Text"/>
                <a:ea typeface="Red Hat Text"/>
              </a:rPr>
              <a:t>Satellite</a:t>
            </a:r>
            <a:endParaRPr b="0" lang="en-US" sz="1100" spc="-1" strike="noStrike">
              <a:latin typeface="Arial"/>
            </a:endParaRPr>
          </a:p>
          <a:p>
            <a:pPr marL="343080" indent="-234360">
              <a:lnSpc>
                <a:spcPct val="100000"/>
              </a:lnSpc>
              <a:buClr>
                <a:srgbClr val="000000"/>
              </a:buClr>
              <a:buFont typeface="Red Hat Text"/>
              <a:buChar char="●"/>
              <a:tabLst>
                <a:tab algn="l" pos="0"/>
              </a:tabLst>
            </a:pPr>
            <a:r>
              <a:rPr b="0" lang="en" sz="1100" spc="-1" strike="noStrike">
                <a:solidFill>
                  <a:srgbClr val="000000"/>
                </a:solidFill>
                <a:latin typeface="Red Hat Text"/>
                <a:ea typeface="Red Hat Text"/>
              </a:rPr>
              <a:t>Insights</a:t>
            </a:r>
            <a:endParaRPr b="0" lang="en-US" sz="1100" spc="-1" strike="noStrike">
              <a:latin typeface="Arial"/>
            </a:endParaRPr>
          </a:p>
          <a:p>
            <a:pPr marL="343080" indent="-234360">
              <a:lnSpc>
                <a:spcPct val="100000"/>
              </a:lnSpc>
              <a:buClr>
                <a:srgbClr val="000000"/>
              </a:buClr>
              <a:buFont typeface="Red Hat Text"/>
              <a:buChar char="●"/>
              <a:tabLst>
                <a:tab algn="l" pos="0"/>
              </a:tabLst>
            </a:pPr>
            <a:r>
              <a:rPr b="0" lang="en" sz="1100" spc="-1" strike="noStrike">
                <a:solidFill>
                  <a:srgbClr val="000000"/>
                </a:solidFill>
                <a:latin typeface="Red Hat Text"/>
                <a:ea typeface="Red Hat Text"/>
              </a:rPr>
              <a:t>Ansible Automation</a:t>
            </a:r>
            <a:endParaRPr b="0" lang="en-US" sz="1100" spc="-1" strike="noStrike">
              <a:latin typeface="Arial"/>
            </a:endParaRPr>
          </a:p>
        </p:txBody>
      </p:sp>
      <p:sp>
        <p:nvSpPr>
          <p:cNvPr id="1266" name="CustomShape 10"/>
          <p:cNvSpPr/>
          <p:nvPr/>
        </p:nvSpPr>
        <p:spPr>
          <a:xfrm>
            <a:off x="7381080" y="4734720"/>
            <a:ext cx="505800" cy="152280"/>
          </a:xfrm>
          <a:prstGeom prst="rect">
            <a:avLst/>
          </a:prstGeom>
          <a:solidFill>
            <a:schemeClr val="lt1"/>
          </a:solidFill>
          <a:ln w="25560">
            <a:solidFill>
              <a:schemeClr val="lt1"/>
            </a:solidFill>
            <a:round/>
          </a:ln>
        </p:spPr>
        <p:style>
          <a:lnRef idx="0"/>
          <a:fillRef idx="0"/>
          <a:effectRef idx="0"/>
          <a:fontRef idx="minor"/>
        </p:style>
      </p:sp>
      <p:sp>
        <p:nvSpPr>
          <p:cNvPr id="1267" name="CustomShape 11"/>
          <p:cNvSpPr/>
          <p:nvPr/>
        </p:nvSpPr>
        <p:spPr>
          <a:xfrm>
            <a:off x="7913160" y="282240"/>
            <a:ext cx="918000" cy="168480"/>
          </a:xfrm>
          <a:prstGeom prst="rect">
            <a:avLst/>
          </a:prstGeom>
          <a:solidFill>
            <a:schemeClr val="lt1"/>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TextShape 1"/>
          <p:cNvSpPr txBox="1"/>
          <p:nvPr/>
        </p:nvSpPr>
        <p:spPr>
          <a:xfrm>
            <a:off x="456480" y="204480"/>
            <a:ext cx="8227800" cy="857880"/>
          </a:xfrm>
          <a:prstGeom prst="rect">
            <a:avLst/>
          </a:prstGeom>
          <a:noFill/>
          <a:ln>
            <a:noFill/>
          </a:ln>
        </p:spPr>
        <p:txBody>
          <a:bodyPr lIns="0" rIns="0" tIns="35640" bIns="0" anchor="ctr">
            <a:noAutofit/>
          </a:bodyPr>
          <a:p>
            <a:pPr algn="ctr">
              <a:lnSpc>
                <a:spcPct val="93000"/>
              </a:lnSpc>
              <a:tabLst>
                <a:tab algn="l" pos="0"/>
              </a:tabLst>
            </a:pPr>
            <a:r>
              <a:rPr b="0" lang="en" sz="3800" spc="-1" strike="noStrike">
                <a:solidFill>
                  <a:srgbClr val="000000"/>
                </a:solidFill>
                <a:latin typeface="Arial"/>
                <a:ea typeface="Arial"/>
              </a:rPr>
              <a:t>CICD for App Dev, Testing, Capacity/Performance (EAP &amp; WAS)</a:t>
            </a:r>
            <a:endParaRPr b="0" lang="en-US" sz="3800" spc="-1" strike="noStrike">
              <a:solidFill>
                <a:srgbClr val="000000"/>
              </a:solidFill>
              <a:latin typeface="Arial"/>
            </a:endParaRPr>
          </a:p>
        </p:txBody>
      </p:sp>
      <p:pic>
        <p:nvPicPr>
          <p:cNvPr id="1269" name="Google Shape;1659;p268" descr=""/>
          <p:cNvPicPr/>
          <p:nvPr/>
        </p:nvPicPr>
        <p:blipFill>
          <a:blip r:embed="rId1"/>
          <a:srcRect l="2952" t="2565" r="8896" b="10817"/>
          <a:stretch/>
        </p:blipFill>
        <p:spPr>
          <a:xfrm>
            <a:off x="2152440" y="1362960"/>
            <a:ext cx="4835520" cy="356148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TextShape 1"/>
          <p:cNvSpPr txBox="1"/>
          <p:nvPr/>
        </p:nvSpPr>
        <p:spPr>
          <a:xfrm>
            <a:off x="456480" y="204480"/>
            <a:ext cx="8227800" cy="857880"/>
          </a:xfrm>
          <a:prstGeom prst="rect">
            <a:avLst/>
          </a:prstGeom>
          <a:noFill/>
          <a:ln>
            <a:noFill/>
          </a:ln>
        </p:spPr>
        <p:txBody>
          <a:bodyPr lIns="0" rIns="0" tIns="35640" bIns="0" anchor="ctr">
            <a:noAutofit/>
          </a:bodyPr>
          <a:p>
            <a:pPr algn="ctr">
              <a:lnSpc>
                <a:spcPct val="93000"/>
              </a:lnSpc>
              <a:tabLst>
                <a:tab algn="l" pos="0"/>
              </a:tabLst>
            </a:pPr>
            <a:r>
              <a:rPr b="0" lang="en" sz="3800" spc="-1" strike="noStrike">
                <a:solidFill>
                  <a:srgbClr val="000000"/>
                </a:solidFill>
                <a:latin typeface="Arial"/>
                <a:ea typeface="Arial"/>
              </a:rPr>
              <a:t>Automated Virtual Host Provisioning</a:t>
            </a:r>
            <a:endParaRPr b="0" lang="en-US" sz="3800" spc="-1" strike="noStrike">
              <a:solidFill>
                <a:srgbClr val="000000"/>
              </a:solidFill>
              <a:latin typeface="Arial"/>
            </a:endParaRPr>
          </a:p>
        </p:txBody>
      </p:sp>
      <p:pic>
        <p:nvPicPr>
          <p:cNvPr id="1271" name="Google Shape;1665;p269" descr=""/>
          <p:cNvPicPr/>
          <p:nvPr/>
        </p:nvPicPr>
        <p:blipFill>
          <a:blip r:embed="rId1"/>
          <a:srcRect l="2152" t="14261" r="2979" b="-10"/>
          <a:stretch/>
        </p:blipFill>
        <p:spPr>
          <a:xfrm>
            <a:off x="1753560" y="1213560"/>
            <a:ext cx="5345280" cy="365688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72" name="TextShape 1"/>
          <p:cNvSpPr txBox="1"/>
          <p:nvPr/>
        </p:nvSpPr>
        <p:spPr>
          <a:xfrm>
            <a:off x="457920" y="91800"/>
            <a:ext cx="8227800" cy="857880"/>
          </a:xfrm>
          <a:prstGeom prst="rect">
            <a:avLst/>
          </a:prstGeom>
          <a:noFill/>
          <a:ln>
            <a:noFill/>
          </a:ln>
        </p:spPr>
        <p:txBody>
          <a:bodyPr lIns="0" rIns="0" tIns="35640" bIns="0" anchor="ctr">
            <a:noAutofit/>
          </a:bodyPr>
          <a:p>
            <a:pPr algn="ctr">
              <a:lnSpc>
                <a:spcPct val="93000"/>
              </a:lnSpc>
              <a:tabLst>
                <a:tab algn="l" pos="0"/>
              </a:tabLst>
            </a:pPr>
            <a:r>
              <a:rPr b="0" lang="en" sz="3800" spc="-1" strike="noStrike">
                <a:solidFill>
                  <a:srgbClr val="000000"/>
                </a:solidFill>
                <a:latin typeface="Arial"/>
                <a:ea typeface="Arial"/>
              </a:rPr>
              <a:t>Additional Resources </a:t>
            </a:r>
            <a:endParaRPr b="0" lang="en-US" sz="3800" spc="-1" strike="noStrike">
              <a:solidFill>
                <a:srgbClr val="000000"/>
              </a:solidFill>
              <a:latin typeface="Arial"/>
            </a:endParaRPr>
          </a:p>
        </p:txBody>
      </p:sp>
      <p:sp>
        <p:nvSpPr>
          <p:cNvPr id="1273" name="CustomShape 2"/>
          <p:cNvSpPr/>
          <p:nvPr/>
        </p:nvSpPr>
        <p:spPr>
          <a:xfrm>
            <a:off x="457920" y="761400"/>
            <a:ext cx="8227800" cy="3972600"/>
          </a:xfrm>
          <a:prstGeom prst="rect">
            <a:avLst/>
          </a:prstGeom>
          <a:noFill/>
          <a:ln>
            <a:noFill/>
          </a:ln>
        </p:spPr>
        <p:style>
          <a:lnRef idx="0"/>
          <a:fillRef idx="0"/>
          <a:effectRef idx="0"/>
          <a:fontRef idx="minor"/>
        </p:style>
        <p:txBody>
          <a:bodyPr tIns="91440" bIns="91440">
            <a:noAutofit/>
          </a:bodyPr>
          <a:p>
            <a:pPr>
              <a:lnSpc>
                <a:spcPct val="93000"/>
              </a:lnSpc>
              <a:tabLst>
                <a:tab algn="l" pos="0"/>
              </a:tabLst>
            </a:pPr>
            <a:r>
              <a:rPr b="0" lang="en" sz="1400" spc="-1" strike="noStrike">
                <a:solidFill>
                  <a:srgbClr val="000000"/>
                </a:solidFill>
                <a:latin typeface="Arial"/>
                <a:ea typeface="Arial"/>
              </a:rPr>
              <a:t>Red Hat Resources</a:t>
            </a:r>
            <a:endParaRPr b="0" lang="en-US" sz="1400" spc="-1" strike="noStrike">
              <a:latin typeface="Arial"/>
            </a:endParaRPr>
          </a:p>
          <a:p>
            <a:pPr marL="457200" indent="-298080">
              <a:lnSpc>
                <a:spcPct val="109000"/>
              </a:lnSpc>
              <a:spcBef>
                <a:spcPts val="1199"/>
              </a:spcBef>
              <a:buClr>
                <a:srgbClr val="000000"/>
              </a:buClr>
              <a:buFont typeface="Arial"/>
              <a:buChar char="●"/>
              <a:tabLst>
                <a:tab algn="l" pos="0"/>
              </a:tabLst>
            </a:pPr>
            <a:r>
              <a:rPr b="0" lang="en" sz="1100" spc="-1" strike="noStrike" u="sng">
                <a:solidFill>
                  <a:srgbClr val="1155cc"/>
                </a:solidFill>
                <a:uFillTx/>
                <a:latin typeface="Arial"/>
                <a:ea typeface="Arial"/>
                <a:hlinkClick r:id="rId2"/>
              </a:rPr>
              <a:t>https://github.com/ansible/workshops</a:t>
            </a:r>
            <a:endParaRPr b="0" lang="en-US" sz="1100" spc="-1" strike="noStrike">
              <a:latin typeface="Arial"/>
            </a:endParaRPr>
          </a:p>
          <a:p>
            <a:pPr marL="457200" indent="-298080">
              <a:lnSpc>
                <a:spcPct val="109000"/>
              </a:lnSpc>
              <a:buClr>
                <a:srgbClr val="000000"/>
              </a:buClr>
              <a:buFont typeface="Arial"/>
              <a:buChar char="●"/>
              <a:tabLst>
                <a:tab algn="l" pos="0"/>
              </a:tabLst>
            </a:pPr>
            <a:r>
              <a:rPr b="0" lang="en" sz="1100" spc="-1" strike="noStrike" u="sng">
                <a:solidFill>
                  <a:srgbClr val="1155cc"/>
                </a:solidFill>
                <a:uFillTx/>
                <a:latin typeface="Arial"/>
                <a:ea typeface="Arial"/>
                <a:hlinkClick r:id="rId3"/>
              </a:rPr>
              <a:t>https://www.Ansible.com/</a:t>
            </a:r>
            <a:endParaRPr b="0" lang="en-US" sz="1100" spc="-1" strike="noStrike">
              <a:latin typeface="Arial"/>
            </a:endParaRPr>
          </a:p>
          <a:p>
            <a:pPr marL="457200" indent="-298080">
              <a:lnSpc>
                <a:spcPct val="109000"/>
              </a:lnSpc>
              <a:buClr>
                <a:srgbClr val="000000"/>
              </a:buClr>
              <a:buFont typeface="Arial"/>
              <a:buChar char="●"/>
              <a:tabLst>
                <a:tab algn="l" pos="0"/>
              </a:tabLst>
            </a:pPr>
            <a:r>
              <a:rPr b="0" lang="en" sz="1100" spc="-1" strike="noStrike" u="sng">
                <a:solidFill>
                  <a:srgbClr val="1155cc"/>
                </a:solidFill>
                <a:uFillTx/>
                <a:latin typeface="Arial"/>
                <a:ea typeface="Arial"/>
                <a:hlinkClick r:id="rId4"/>
              </a:rPr>
              <a:t>http://docs.Ansible.com/</a:t>
            </a:r>
            <a:endParaRPr b="0" lang="en-US" sz="1100" spc="-1" strike="noStrike">
              <a:latin typeface="Arial"/>
            </a:endParaRPr>
          </a:p>
          <a:p>
            <a:pPr>
              <a:lnSpc>
                <a:spcPct val="93000"/>
              </a:lnSpc>
              <a:tabLst>
                <a:tab algn="l" pos="0"/>
              </a:tabLst>
            </a:pPr>
            <a:endParaRPr b="0" lang="en-US" sz="1100" spc="-1" strike="noStrike">
              <a:latin typeface="Arial"/>
            </a:endParaRPr>
          </a:p>
          <a:p>
            <a:pPr>
              <a:lnSpc>
                <a:spcPct val="93000"/>
              </a:lnSpc>
              <a:tabLst>
                <a:tab algn="l" pos="0"/>
              </a:tabLst>
            </a:pPr>
            <a:r>
              <a:rPr b="0" lang="en" sz="1400" spc="-1" strike="noStrike">
                <a:solidFill>
                  <a:srgbClr val="000000"/>
                </a:solidFill>
                <a:latin typeface="Arial"/>
                <a:ea typeface="Arial"/>
              </a:rPr>
              <a:t>Microsoft Azure </a:t>
            </a:r>
            <a:endParaRPr b="0" lang="en-US" sz="1400" spc="-1" strike="noStrike">
              <a:latin typeface="Arial"/>
            </a:endParaRPr>
          </a:p>
          <a:p>
            <a:pPr marL="457200" indent="-298080">
              <a:lnSpc>
                <a:spcPct val="93000"/>
              </a:lnSpc>
              <a:buClr>
                <a:srgbClr val="000000"/>
              </a:buClr>
              <a:buFont typeface="Arial"/>
              <a:buChar char="●"/>
              <a:tabLst>
                <a:tab algn="l" pos="0"/>
              </a:tabLst>
            </a:pPr>
            <a:r>
              <a:rPr b="0" lang="en" sz="1100" spc="-1" strike="noStrike" u="sng">
                <a:solidFill>
                  <a:srgbClr val="1155cc"/>
                </a:solidFill>
                <a:uFillTx/>
                <a:latin typeface="Arial"/>
                <a:ea typeface="Arial"/>
                <a:hlinkClick r:id="rId5"/>
              </a:rPr>
              <a:t>https://docs.microsoft.com/en-us/azure/developer/ansible/</a:t>
            </a:r>
            <a:endParaRPr b="0" lang="en-US" sz="1100" spc="-1" strike="noStrike">
              <a:latin typeface="Arial"/>
            </a:endParaRPr>
          </a:p>
          <a:p>
            <a:pPr>
              <a:lnSpc>
                <a:spcPct val="93000"/>
              </a:lnSpc>
              <a:tabLst>
                <a:tab algn="l" pos="0"/>
              </a:tabLst>
            </a:pPr>
            <a:endParaRPr b="0" lang="en-US" sz="1100" spc="-1" strike="noStrike">
              <a:latin typeface="Arial"/>
            </a:endParaRPr>
          </a:p>
          <a:p>
            <a:pPr>
              <a:lnSpc>
                <a:spcPct val="93000"/>
              </a:lnSpc>
              <a:tabLst>
                <a:tab algn="l" pos="0"/>
              </a:tabLst>
            </a:pPr>
            <a:r>
              <a:rPr b="0" lang="en" sz="1400" spc="-1" strike="noStrike">
                <a:solidFill>
                  <a:srgbClr val="000000"/>
                </a:solidFill>
                <a:latin typeface="Arial"/>
                <a:ea typeface="Arial"/>
              </a:rPr>
              <a:t>Redhat Education</a:t>
            </a:r>
            <a:endParaRPr b="0" lang="en-US" sz="1400" spc="-1" strike="noStrike">
              <a:latin typeface="Arial"/>
            </a:endParaRPr>
          </a:p>
          <a:p>
            <a:pPr marL="457200" indent="-298080">
              <a:lnSpc>
                <a:spcPct val="115000"/>
              </a:lnSpc>
              <a:buClr>
                <a:srgbClr val="000000"/>
              </a:buClr>
              <a:buFont typeface="Arial"/>
              <a:buChar char="●"/>
              <a:tabLst>
                <a:tab algn="l" pos="0"/>
              </a:tabLst>
            </a:pPr>
            <a:r>
              <a:rPr b="0" lang="en" sz="1100" spc="-1" strike="noStrike" u="sng">
                <a:solidFill>
                  <a:srgbClr val="1155cc"/>
                </a:solidFill>
                <a:uFillTx/>
                <a:latin typeface="Arial"/>
                <a:ea typeface="Arial"/>
                <a:hlinkClick r:id="rId6"/>
              </a:rPr>
              <a:t>http://redhatgov.io/</a:t>
            </a:r>
            <a:endParaRPr b="0" lang="en-US" sz="1100" spc="-1" strike="noStrike">
              <a:latin typeface="Arial"/>
            </a:endParaRPr>
          </a:p>
          <a:p>
            <a:pPr marL="457200" indent="-298080">
              <a:lnSpc>
                <a:spcPct val="115000"/>
              </a:lnSpc>
              <a:buClr>
                <a:srgbClr val="000000"/>
              </a:buClr>
              <a:buFont typeface="Arial"/>
              <a:buChar char="●"/>
              <a:tabLst>
                <a:tab algn="l" pos="0"/>
              </a:tabLst>
            </a:pPr>
            <a:r>
              <a:rPr b="0" lang="en" sz="1100" spc="-1" strike="noStrike" u="sng">
                <a:solidFill>
                  <a:srgbClr val="1155cc"/>
                </a:solidFill>
                <a:uFillTx/>
                <a:latin typeface="Arial"/>
                <a:ea typeface="Arial"/>
                <a:hlinkClick r:id="rId7"/>
              </a:rPr>
              <a:t>https://learn.openshift.com</a:t>
            </a:r>
            <a:endParaRPr b="0" lang="en-US" sz="1100" spc="-1" strike="noStrike">
              <a:latin typeface="Arial"/>
            </a:endParaRPr>
          </a:p>
          <a:p>
            <a:pPr marL="457200" indent="-298080">
              <a:lnSpc>
                <a:spcPct val="115000"/>
              </a:lnSpc>
              <a:buClr>
                <a:srgbClr val="000000"/>
              </a:buClr>
              <a:buFont typeface="Arial"/>
              <a:buChar char="●"/>
              <a:tabLst>
                <a:tab algn="l" pos="0"/>
              </a:tabLst>
            </a:pPr>
            <a:r>
              <a:rPr b="0" lang="en" sz="1100" spc="-1" strike="noStrike" u="sng">
                <a:solidFill>
                  <a:srgbClr val="1155cc"/>
                </a:solidFill>
                <a:uFillTx/>
                <a:latin typeface="Arial"/>
                <a:ea typeface="Arial"/>
                <a:hlinkClick r:id="rId8"/>
              </a:rPr>
              <a:t>http://lab.redhat.com</a:t>
            </a:r>
            <a:endParaRPr b="0" lang="en-US" sz="1100" spc="-1" strike="noStrike">
              <a:latin typeface="Arial"/>
            </a:endParaRPr>
          </a:p>
          <a:p>
            <a:pPr marL="457200" indent="-298080">
              <a:lnSpc>
                <a:spcPct val="115000"/>
              </a:lnSpc>
              <a:buClr>
                <a:srgbClr val="000000"/>
              </a:buClr>
              <a:buFont typeface="Arial"/>
              <a:buChar char="●"/>
              <a:tabLst>
                <a:tab algn="l" pos="0"/>
              </a:tabLst>
            </a:pPr>
            <a:r>
              <a:rPr b="0" lang="en" sz="1100" spc="-1" strike="noStrike" u="sng">
                <a:solidFill>
                  <a:srgbClr val="1155cc"/>
                </a:solidFill>
                <a:uFillTx/>
                <a:latin typeface="Arial"/>
                <a:ea typeface="Arial"/>
                <a:hlinkClick r:id="rId9"/>
              </a:rPr>
              <a:t>https://www.ansible.com/resources/ebooks</a:t>
            </a:r>
            <a:endParaRPr b="0" lang="en-US" sz="1100" spc="-1" strike="noStrike">
              <a:latin typeface="Arial"/>
            </a:endParaRPr>
          </a:p>
          <a:p>
            <a:pPr marL="457200" indent="-298080">
              <a:lnSpc>
                <a:spcPct val="115000"/>
              </a:lnSpc>
              <a:buClr>
                <a:srgbClr val="000000"/>
              </a:buClr>
              <a:buFont typeface="Arial"/>
              <a:buChar char="●"/>
              <a:tabLst>
                <a:tab algn="l" pos="0"/>
              </a:tabLst>
            </a:pPr>
            <a:r>
              <a:rPr b="0" lang="en" sz="1100" spc="-1" strike="noStrike" u="sng">
                <a:solidFill>
                  <a:srgbClr val="1155cc"/>
                </a:solidFill>
                <a:uFillTx/>
                <a:latin typeface="Arial"/>
                <a:ea typeface="Arial"/>
                <a:hlinkClick r:id="rId10"/>
              </a:rPr>
              <a:t>https://redhatdemos.com/</a:t>
            </a:r>
            <a:endParaRPr b="0" lang="en-US" sz="1100" spc="-1" strike="noStrike">
              <a:latin typeface="Arial"/>
            </a:endParaRPr>
          </a:p>
          <a:p>
            <a:pPr>
              <a:lnSpc>
                <a:spcPct val="93000"/>
              </a:lnSpc>
              <a:tabLst>
                <a:tab algn="l" pos="0"/>
              </a:tabLst>
            </a:pPr>
            <a:endParaRPr b="0" lang="en-US" sz="1100" spc="-1" strike="noStrike">
              <a:latin typeface="Arial"/>
            </a:endParaRPr>
          </a:p>
          <a:p>
            <a:pPr>
              <a:lnSpc>
                <a:spcPct val="93000"/>
              </a:lnSpc>
              <a:tabLst>
                <a:tab algn="l" pos="0"/>
              </a:tabLst>
            </a:pPr>
            <a:r>
              <a:rPr b="0" lang="en" sz="1400" spc="-1" strike="noStrike">
                <a:solidFill>
                  <a:srgbClr val="000000"/>
                </a:solidFill>
                <a:latin typeface="Arial"/>
                <a:ea typeface="Arial"/>
              </a:rPr>
              <a:t>GitHub Shadd Gallegos</a:t>
            </a:r>
            <a:endParaRPr b="0" lang="en-US" sz="1400" spc="-1" strike="noStrike">
              <a:latin typeface="Arial"/>
            </a:endParaRPr>
          </a:p>
          <a:p>
            <a:pPr marL="457200" indent="-298080">
              <a:lnSpc>
                <a:spcPct val="115000"/>
              </a:lnSpc>
              <a:buClr>
                <a:srgbClr val="000000"/>
              </a:buClr>
              <a:buFont typeface="Arial"/>
              <a:buChar char="●"/>
              <a:tabLst>
                <a:tab algn="l" pos="0"/>
              </a:tabLst>
            </a:pPr>
            <a:r>
              <a:rPr b="0" lang="en" sz="1100" spc="-1" strike="noStrike" u="sng">
                <a:solidFill>
                  <a:srgbClr val="1155cc"/>
                </a:solidFill>
                <a:uFillTx/>
                <a:latin typeface="Arial"/>
                <a:ea typeface="Arial"/>
                <a:hlinkClick r:id="rId11"/>
              </a:rPr>
              <a:t>https://github.com/ShaddGallegos/RHTI</a:t>
            </a:r>
            <a:endParaRPr b="0" lang="en-US" sz="1100" spc="-1" strike="noStrike">
              <a:latin typeface="Arial"/>
            </a:endParaRPr>
          </a:p>
          <a:p>
            <a:pPr marL="457200" indent="-298080">
              <a:lnSpc>
                <a:spcPct val="115000"/>
              </a:lnSpc>
              <a:buClr>
                <a:srgbClr val="000000"/>
              </a:buClr>
              <a:buFont typeface="Arial"/>
              <a:buChar char="●"/>
              <a:tabLst>
                <a:tab algn="l" pos="0"/>
              </a:tabLst>
            </a:pPr>
            <a:r>
              <a:rPr b="0" lang="en" sz="1100" spc="-1" strike="noStrike" u="sng">
                <a:solidFill>
                  <a:srgbClr val="1155cc"/>
                </a:solidFill>
                <a:uFillTx/>
                <a:latin typeface="Arial"/>
                <a:ea typeface="Arial"/>
              </a:rPr>
              <a:t>https://github.com/ShaddGallegos/RHTI/raw/master/Ansible_Tower/Ansible_Use_Cases/Ansible%20Use%20Case%20List.xlsx</a:t>
            </a:r>
            <a:endParaRPr b="0" lang="en-US" sz="1100" spc="-1" strike="noStrike">
              <a:latin typeface="Arial"/>
            </a:endParaRPr>
          </a:p>
          <a:p>
            <a:pPr>
              <a:lnSpc>
                <a:spcPct val="115000"/>
              </a:lnSpc>
              <a:tabLst>
                <a:tab algn="l" pos="0"/>
              </a:tabLst>
            </a:pPr>
            <a:endParaRPr b="0" lang="en-US" sz="1100" spc="-1" strike="noStrike">
              <a:latin typeface="Arial"/>
            </a:endParaRPr>
          </a:p>
          <a:p>
            <a:pPr marL="457200">
              <a:lnSpc>
                <a:spcPct val="93000"/>
              </a:lnSpc>
              <a:tabLst>
                <a:tab algn="l" pos="0"/>
              </a:tabLst>
            </a:pPr>
            <a:endParaRPr b="0" lang="en-US" sz="1100" spc="-1" strike="noStrike">
              <a:latin typeface="Arial"/>
            </a:endParaRPr>
          </a:p>
          <a:p>
            <a:pPr>
              <a:lnSpc>
                <a:spcPct val="93000"/>
              </a:lnSpc>
              <a:tabLst>
                <a:tab algn="l" pos="0"/>
              </a:tabLst>
            </a:pP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CustomShape 1"/>
          <p:cNvSpPr/>
          <p:nvPr/>
        </p:nvSpPr>
        <p:spPr>
          <a:xfrm>
            <a:off x="1786320" y="1895040"/>
            <a:ext cx="5938200" cy="1213920"/>
          </a:xfrm>
          <a:prstGeom prst="rect">
            <a:avLst/>
          </a:prstGeom>
          <a:noFill/>
          <a:ln>
            <a:noFill/>
          </a:ln>
        </p:spPr>
        <p:style>
          <a:lnRef idx="0"/>
          <a:fillRef idx="0"/>
          <a:effectRef idx="0"/>
          <a:fontRef idx="minor"/>
        </p:style>
        <p:txBody>
          <a:bodyPr tIns="91440" bIns="91440" anchor="b">
            <a:noAutofit/>
          </a:bodyPr>
          <a:p>
            <a:pPr>
              <a:lnSpc>
                <a:spcPct val="100000"/>
              </a:lnSpc>
              <a:tabLst>
                <a:tab algn="l" pos="0"/>
              </a:tabLst>
            </a:pPr>
            <a:r>
              <a:rPr b="1" lang="en" sz="4000" spc="-1" strike="noStrike">
                <a:solidFill>
                  <a:srgbClr val="ffffff"/>
                </a:solidFill>
                <a:latin typeface="Overpass"/>
                <a:ea typeface="Overpass"/>
              </a:rPr>
              <a:t>THANK YOU</a:t>
            </a:r>
            <a:endParaRPr b="0" lang="en-US" sz="4000" spc="-1" strike="noStrike">
              <a:latin typeface="Arial"/>
            </a:endParaRPr>
          </a:p>
        </p:txBody>
      </p:sp>
      <p:sp>
        <p:nvSpPr>
          <p:cNvPr id="1275" name="CustomShape 2"/>
          <p:cNvSpPr/>
          <p:nvPr/>
        </p:nvSpPr>
        <p:spPr>
          <a:xfrm>
            <a:off x="2276640" y="3264840"/>
            <a:ext cx="2378160" cy="3092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 sz="1100" spc="-1" strike="noStrike">
                <a:solidFill>
                  <a:srgbClr val="ffffff"/>
                </a:solidFill>
                <a:latin typeface="Overpass"/>
                <a:ea typeface="Overpass"/>
              </a:rPr>
              <a:t>plus.google.com/+RedHat</a:t>
            </a:r>
            <a:endParaRPr b="0" lang="en-US" sz="1100" spc="-1" strike="noStrike">
              <a:latin typeface="Arial"/>
            </a:endParaRPr>
          </a:p>
        </p:txBody>
      </p:sp>
      <p:sp>
        <p:nvSpPr>
          <p:cNvPr id="1276" name="CustomShape 3"/>
          <p:cNvSpPr/>
          <p:nvPr/>
        </p:nvSpPr>
        <p:spPr>
          <a:xfrm>
            <a:off x="2276640" y="3732480"/>
            <a:ext cx="2378160" cy="3092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 sz="1100" spc="-1" strike="noStrike">
                <a:solidFill>
                  <a:srgbClr val="ffffff"/>
                </a:solidFill>
                <a:latin typeface="Overpass"/>
                <a:ea typeface="Overpass"/>
              </a:rPr>
              <a:t>linkedin.com/company/red-hat</a:t>
            </a:r>
            <a:endParaRPr b="0" lang="en-US" sz="1100" spc="-1" strike="noStrike">
              <a:latin typeface="Arial"/>
            </a:endParaRPr>
          </a:p>
        </p:txBody>
      </p:sp>
      <p:sp>
        <p:nvSpPr>
          <p:cNvPr id="1277" name="CustomShape 4"/>
          <p:cNvSpPr/>
          <p:nvPr/>
        </p:nvSpPr>
        <p:spPr>
          <a:xfrm>
            <a:off x="2276640" y="4196880"/>
            <a:ext cx="2378160" cy="3092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 sz="1100" spc="-1" strike="noStrike">
                <a:solidFill>
                  <a:srgbClr val="ffffff"/>
                </a:solidFill>
                <a:latin typeface="Overpass"/>
                <a:ea typeface="Overpass"/>
              </a:rPr>
              <a:t>youtube.com/user/RedHatVideos</a:t>
            </a:r>
            <a:endParaRPr b="0" lang="en-US" sz="1100" spc="-1" strike="noStrike">
              <a:latin typeface="Arial"/>
            </a:endParaRPr>
          </a:p>
        </p:txBody>
      </p:sp>
      <p:sp>
        <p:nvSpPr>
          <p:cNvPr id="1278" name="CustomShape 5"/>
          <p:cNvSpPr/>
          <p:nvPr/>
        </p:nvSpPr>
        <p:spPr>
          <a:xfrm>
            <a:off x="5069160" y="3264840"/>
            <a:ext cx="2378160" cy="3092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 sz="1100" spc="-1" strike="noStrike">
                <a:solidFill>
                  <a:srgbClr val="ffffff"/>
                </a:solidFill>
                <a:latin typeface="Overpass"/>
                <a:ea typeface="Overpass"/>
              </a:rPr>
              <a:t>facebook.com/redhatinc</a:t>
            </a:r>
            <a:endParaRPr b="0" lang="en-US" sz="1100" spc="-1" strike="noStrike">
              <a:latin typeface="Arial"/>
            </a:endParaRPr>
          </a:p>
        </p:txBody>
      </p:sp>
      <p:sp>
        <p:nvSpPr>
          <p:cNvPr id="1279" name="CustomShape 6"/>
          <p:cNvSpPr/>
          <p:nvPr/>
        </p:nvSpPr>
        <p:spPr>
          <a:xfrm>
            <a:off x="5069160" y="3732480"/>
            <a:ext cx="2378160" cy="3092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 sz="1100" spc="-1" strike="noStrike">
                <a:solidFill>
                  <a:srgbClr val="ffffff"/>
                </a:solidFill>
                <a:latin typeface="Overpass"/>
                <a:ea typeface="Overpass"/>
              </a:rPr>
              <a:t>twitter.com/RedHatNews</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CustomShape 1"/>
          <p:cNvSpPr/>
          <p:nvPr/>
        </p:nvSpPr>
        <p:spPr>
          <a:xfrm>
            <a:off x="371160" y="272160"/>
            <a:ext cx="8463960" cy="725040"/>
          </a:xfrm>
          <a:prstGeom prst="rect">
            <a:avLst/>
          </a:prstGeom>
          <a:noFill/>
          <a:ln>
            <a:noFill/>
          </a:ln>
        </p:spPr>
        <p:style>
          <a:lnRef idx="0"/>
          <a:fillRef idx="0"/>
          <a:effectRef idx="0"/>
          <a:fontRef idx="minor"/>
        </p:style>
        <p:txBody>
          <a:bodyPr lIns="0" rIns="0" tIns="0" bIns="0">
            <a:noAutofit/>
          </a:bodyPr>
          <a:p>
            <a:pPr algn="ctr">
              <a:lnSpc>
                <a:spcPct val="115000"/>
              </a:lnSpc>
              <a:tabLst>
                <a:tab algn="l" pos="0"/>
              </a:tabLst>
            </a:pPr>
            <a:r>
              <a:rPr b="0" lang="en" sz="2400" spc="-1" strike="noStrike">
                <a:solidFill>
                  <a:srgbClr val="000000"/>
                </a:solidFill>
                <a:latin typeface="Overpass Light"/>
                <a:ea typeface="Overpass Light"/>
              </a:rPr>
              <a:t>When automation crosses teams, </a:t>
            </a:r>
            <a:br/>
            <a:r>
              <a:rPr b="0" lang="en" sz="2400" spc="-1" strike="noStrike">
                <a:solidFill>
                  <a:srgbClr val="000000"/>
                </a:solidFill>
                <a:latin typeface="Overpass Light"/>
                <a:ea typeface="Overpass Light"/>
              </a:rPr>
              <a:t>you need an automation platform</a:t>
            </a:r>
            <a:endParaRPr b="0" lang="en-US" sz="2400" spc="-1" strike="noStrike">
              <a:latin typeface="Arial"/>
            </a:endParaRPr>
          </a:p>
        </p:txBody>
      </p:sp>
      <p:pic>
        <p:nvPicPr>
          <p:cNvPr id="765" name="Google Shape;972;p227" descr=""/>
          <p:cNvPicPr/>
          <p:nvPr/>
        </p:nvPicPr>
        <p:blipFill>
          <a:blip r:embed="rId1"/>
          <a:stretch/>
        </p:blipFill>
        <p:spPr>
          <a:xfrm>
            <a:off x="789840" y="1900440"/>
            <a:ext cx="775440" cy="673560"/>
          </a:xfrm>
          <a:prstGeom prst="rect">
            <a:avLst/>
          </a:prstGeom>
          <a:ln>
            <a:noFill/>
          </a:ln>
        </p:spPr>
      </p:pic>
      <p:sp>
        <p:nvSpPr>
          <p:cNvPr id="766" name="CustomShape 2"/>
          <p:cNvSpPr/>
          <p:nvPr/>
        </p:nvSpPr>
        <p:spPr>
          <a:xfrm>
            <a:off x="519480" y="2628000"/>
            <a:ext cx="1316160" cy="32076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Lines Of Business</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767" name="Google Shape;974;p227" descr=""/>
          <p:cNvPicPr/>
          <p:nvPr/>
        </p:nvPicPr>
        <p:blipFill>
          <a:blip r:embed="rId2"/>
          <a:stretch/>
        </p:blipFill>
        <p:spPr>
          <a:xfrm>
            <a:off x="2106720" y="1288440"/>
            <a:ext cx="775440" cy="673560"/>
          </a:xfrm>
          <a:prstGeom prst="rect">
            <a:avLst/>
          </a:prstGeom>
          <a:ln>
            <a:noFill/>
          </a:ln>
        </p:spPr>
      </p:pic>
      <p:sp>
        <p:nvSpPr>
          <p:cNvPr id="768" name="CustomShape 3"/>
          <p:cNvSpPr/>
          <p:nvPr/>
        </p:nvSpPr>
        <p:spPr>
          <a:xfrm>
            <a:off x="1836360" y="2016000"/>
            <a:ext cx="1316160" cy="32076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Network</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769" name="Google Shape;976;p227" descr=""/>
          <p:cNvPicPr/>
          <p:nvPr/>
        </p:nvPicPr>
        <p:blipFill>
          <a:blip r:embed="rId3"/>
          <a:stretch/>
        </p:blipFill>
        <p:spPr>
          <a:xfrm>
            <a:off x="2106720" y="2766600"/>
            <a:ext cx="775440" cy="673560"/>
          </a:xfrm>
          <a:prstGeom prst="rect">
            <a:avLst/>
          </a:prstGeom>
          <a:ln>
            <a:noFill/>
          </a:ln>
        </p:spPr>
      </p:pic>
      <p:sp>
        <p:nvSpPr>
          <p:cNvPr id="770" name="CustomShape 4"/>
          <p:cNvSpPr/>
          <p:nvPr/>
        </p:nvSpPr>
        <p:spPr>
          <a:xfrm>
            <a:off x="1836360" y="3646440"/>
            <a:ext cx="1316160" cy="32076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Security</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771" name="Google Shape;978;p227" descr=""/>
          <p:cNvPicPr/>
          <p:nvPr/>
        </p:nvPicPr>
        <p:blipFill>
          <a:blip r:embed="rId4"/>
          <a:stretch/>
        </p:blipFill>
        <p:spPr>
          <a:xfrm>
            <a:off x="6260760" y="2766600"/>
            <a:ext cx="775440" cy="673560"/>
          </a:xfrm>
          <a:prstGeom prst="rect">
            <a:avLst/>
          </a:prstGeom>
          <a:ln>
            <a:noFill/>
          </a:ln>
        </p:spPr>
      </p:pic>
      <p:sp>
        <p:nvSpPr>
          <p:cNvPr id="772" name="CustomShape 5"/>
          <p:cNvSpPr/>
          <p:nvPr/>
        </p:nvSpPr>
        <p:spPr>
          <a:xfrm>
            <a:off x="5990400" y="3646440"/>
            <a:ext cx="1316160" cy="32076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Operations</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773" name="Google Shape;980;p227" descr=""/>
          <p:cNvPicPr/>
          <p:nvPr/>
        </p:nvPicPr>
        <p:blipFill>
          <a:blip r:embed="rId5"/>
          <a:stretch/>
        </p:blipFill>
        <p:spPr>
          <a:xfrm>
            <a:off x="6260760" y="1288440"/>
            <a:ext cx="775440" cy="673560"/>
          </a:xfrm>
          <a:prstGeom prst="rect">
            <a:avLst/>
          </a:prstGeom>
          <a:ln>
            <a:noFill/>
          </a:ln>
        </p:spPr>
      </p:pic>
      <p:sp>
        <p:nvSpPr>
          <p:cNvPr id="774" name="CustomShape 6"/>
          <p:cNvSpPr/>
          <p:nvPr/>
        </p:nvSpPr>
        <p:spPr>
          <a:xfrm>
            <a:off x="5990400" y="2016000"/>
            <a:ext cx="1316160" cy="32076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Developers</a:t>
            </a:r>
            <a:endParaRPr b="0" lang="en-US" sz="900" spc="-1" strike="noStrike">
              <a:latin typeface="Arial"/>
            </a:endParaRPr>
          </a:p>
          <a:p>
            <a:pPr algn="ctr">
              <a:lnSpc>
                <a:spcPct val="100000"/>
              </a:lnSpc>
              <a:tabLst>
                <a:tab algn="l" pos="0"/>
              </a:tabLst>
            </a:pPr>
            <a:endParaRPr b="0" lang="en-US" sz="900" spc="-1" strike="noStrike">
              <a:latin typeface="Arial"/>
            </a:endParaRPr>
          </a:p>
        </p:txBody>
      </p:sp>
      <p:pic>
        <p:nvPicPr>
          <p:cNvPr id="775" name="Google Shape;982;p227" descr=""/>
          <p:cNvPicPr/>
          <p:nvPr/>
        </p:nvPicPr>
        <p:blipFill>
          <a:blip r:embed="rId6"/>
          <a:stretch/>
        </p:blipFill>
        <p:spPr>
          <a:xfrm>
            <a:off x="7645680" y="1900440"/>
            <a:ext cx="775440" cy="673560"/>
          </a:xfrm>
          <a:prstGeom prst="rect">
            <a:avLst/>
          </a:prstGeom>
          <a:ln>
            <a:noFill/>
          </a:ln>
        </p:spPr>
      </p:pic>
      <p:sp>
        <p:nvSpPr>
          <p:cNvPr id="776" name="CustomShape 7"/>
          <p:cNvSpPr/>
          <p:nvPr/>
        </p:nvSpPr>
        <p:spPr>
          <a:xfrm>
            <a:off x="7375320" y="2628000"/>
            <a:ext cx="1316160" cy="320760"/>
          </a:xfrm>
          <a:prstGeom prst="rect">
            <a:avLst/>
          </a:prstGeom>
          <a:noFill/>
          <a:ln>
            <a:noFill/>
          </a:ln>
        </p:spPr>
        <p:style>
          <a:lnRef idx="0"/>
          <a:fillRef idx="0"/>
          <a:effectRef idx="0"/>
          <a:fontRef idx="minor"/>
        </p:style>
        <p:txBody>
          <a:bodyPr lIns="34200" rIns="34200" tIns="34200" bIns="34200">
            <a:noAutofit/>
          </a:bodyPr>
          <a:p>
            <a:pPr algn="ctr">
              <a:lnSpc>
                <a:spcPct val="100000"/>
              </a:lnSpc>
              <a:tabLst>
                <a:tab algn="l" pos="0"/>
              </a:tabLst>
            </a:pPr>
            <a:r>
              <a:rPr b="0" lang="en" sz="900" spc="-1" strike="noStrike">
                <a:solidFill>
                  <a:srgbClr val="000000"/>
                </a:solidFill>
                <a:latin typeface="Overpass SemiBold"/>
                <a:ea typeface="Overpass SemiBold"/>
              </a:rPr>
              <a:t>Infrastructure</a:t>
            </a:r>
            <a:endParaRPr b="0" lang="en-US" sz="900" spc="-1" strike="noStrike">
              <a:latin typeface="Arial"/>
            </a:endParaRPr>
          </a:p>
          <a:p>
            <a:pPr algn="ctr">
              <a:lnSpc>
                <a:spcPct val="100000"/>
              </a:lnSpc>
              <a:tabLst>
                <a:tab algn="l" pos="0"/>
              </a:tabLst>
            </a:pPr>
            <a:endParaRPr b="0" lang="en-US" sz="900" spc="-1" strike="noStrike">
              <a:latin typeface="Arial"/>
            </a:endParaRPr>
          </a:p>
        </p:txBody>
      </p:sp>
      <p:sp>
        <p:nvSpPr>
          <p:cNvPr id="777" name="CustomShape 8"/>
          <p:cNvSpPr/>
          <p:nvPr/>
        </p:nvSpPr>
        <p:spPr>
          <a:xfrm>
            <a:off x="3178440" y="1850040"/>
            <a:ext cx="1035720" cy="36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pic>
        <p:nvPicPr>
          <p:cNvPr id="778" name="Google Shape;985;p227" descr=""/>
          <p:cNvPicPr/>
          <p:nvPr/>
        </p:nvPicPr>
        <p:blipFill>
          <a:blip r:embed="rId7"/>
          <a:stretch/>
        </p:blipFill>
        <p:spPr>
          <a:xfrm>
            <a:off x="4165920" y="1337400"/>
            <a:ext cx="905400" cy="905400"/>
          </a:xfrm>
          <a:prstGeom prst="rect">
            <a:avLst/>
          </a:prstGeom>
          <a:ln>
            <a:noFill/>
          </a:ln>
        </p:spPr>
      </p:pic>
      <p:pic>
        <p:nvPicPr>
          <p:cNvPr id="779" name="Google Shape;986;p227" descr=""/>
          <p:cNvPicPr/>
          <p:nvPr/>
        </p:nvPicPr>
        <p:blipFill>
          <a:blip r:embed="rId8"/>
          <a:srcRect l="0" t="145" r="0" b="145"/>
          <a:stretch/>
        </p:blipFill>
        <p:spPr>
          <a:xfrm>
            <a:off x="4263840" y="3076920"/>
            <a:ext cx="679320" cy="679320"/>
          </a:xfrm>
          <a:prstGeom prst="rect">
            <a:avLst/>
          </a:prstGeom>
          <a:ln>
            <a:noFill/>
          </a:ln>
        </p:spPr>
      </p:pic>
      <p:sp>
        <p:nvSpPr>
          <p:cNvPr id="780" name="CustomShape 9"/>
          <p:cNvSpPr/>
          <p:nvPr/>
        </p:nvSpPr>
        <p:spPr>
          <a:xfrm rot="10800000">
            <a:off x="4986000" y="1848960"/>
            <a:ext cx="1029960" cy="36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781" name="CustomShape 10"/>
          <p:cNvSpPr/>
          <p:nvPr/>
        </p:nvSpPr>
        <p:spPr>
          <a:xfrm flipH="1" rot="10800000">
            <a:off x="3114360" y="2345400"/>
            <a:ext cx="1164240" cy="7315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782" name="CustomShape 11"/>
          <p:cNvSpPr/>
          <p:nvPr/>
        </p:nvSpPr>
        <p:spPr>
          <a:xfrm rot="10800000">
            <a:off x="4928760" y="2344680"/>
            <a:ext cx="1164240" cy="73152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783" name="CustomShape 12"/>
          <p:cNvSpPr/>
          <p:nvPr/>
        </p:nvSpPr>
        <p:spPr>
          <a:xfrm>
            <a:off x="4602240" y="2397240"/>
            <a:ext cx="2160" cy="57024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784" name="CustomShape 13"/>
          <p:cNvSpPr/>
          <p:nvPr/>
        </p:nvSpPr>
        <p:spPr>
          <a:xfrm rot="10800000">
            <a:off x="4979520" y="2071080"/>
            <a:ext cx="2405160" cy="36684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785" name="CustomShape 14"/>
          <p:cNvSpPr/>
          <p:nvPr/>
        </p:nvSpPr>
        <p:spPr>
          <a:xfrm flipH="1" rot="10800000">
            <a:off x="1938960" y="2071440"/>
            <a:ext cx="2210400" cy="413640"/>
          </a:xfrm>
          <a:custGeom>
            <a:avLst/>
            <a:gdLst/>
            <a:ahLst/>
            <a:rect l="l" t="t" r="r" b="b"/>
            <a:pathLst>
              <a:path w="21600" h="21600">
                <a:moveTo>
                  <a:pt x="0" y="0"/>
                </a:moveTo>
                <a:lnTo>
                  <a:pt x="21600" y="21600"/>
                </a:lnTo>
              </a:path>
            </a:pathLst>
          </a:custGeom>
          <a:noFill/>
          <a:ln w="9360">
            <a:solidFill>
              <a:srgbClr val="000000"/>
            </a:solidFill>
            <a:round/>
            <a:tailEnd len="med" type="triangle" w="med"/>
          </a:ln>
        </p:spPr>
        <p:style>
          <a:lnRef idx="0"/>
          <a:fillRef idx="0"/>
          <a:effectRef idx="0"/>
          <a:fontRef idx="minor"/>
        </p:style>
      </p:sp>
      <p:sp>
        <p:nvSpPr>
          <p:cNvPr id="786" name="CustomShape 15"/>
          <p:cNvSpPr/>
          <p:nvPr/>
        </p:nvSpPr>
        <p:spPr>
          <a:xfrm>
            <a:off x="386280" y="4173840"/>
            <a:ext cx="8463960" cy="725040"/>
          </a:xfrm>
          <a:prstGeom prst="rect">
            <a:avLst/>
          </a:prstGeom>
          <a:noFill/>
          <a:ln>
            <a:noFill/>
          </a:ln>
        </p:spPr>
        <p:style>
          <a:lnRef idx="0"/>
          <a:fillRef idx="0"/>
          <a:effectRef idx="0"/>
          <a:fontRef idx="minor"/>
        </p:style>
        <p:txBody>
          <a:bodyPr lIns="0" rIns="0" tIns="0" bIns="0">
            <a:noAutofit/>
          </a:bodyPr>
          <a:p>
            <a:pPr algn="ctr">
              <a:lnSpc>
                <a:spcPct val="115000"/>
              </a:lnSpc>
              <a:tabLst>
                <a:tab algn="l" pos="0"/>
              </a:tabLst>
            </a:pPr>
            <a:r>
              <a:rPr b="0" lang="en" sz="2400" spc="-1" strike="noStrike">
                <a:solidFill>
                  <a:srgbClr val="000000"/>
                </a:solidFill>
                <a:latin typeface="Overpass Light"/>
                <a:ea typeface="Overpass Light"/>
              </a:rPr>
              <a:t>A platform can help you:</a:t>
            </a:r>
            <a:endParaRPr b="0" lang="en-US" sz="2400" spc="-1" strike="noStrike">
              <a:latin typeface="Arial"/>
            </a:endParaRPr>
          </a:p>
          <a:p>
            <a:pPr algn="ctr">
              <a:lnSpc>
                <a:spcPct val="115000"/>
              </a:lnSpc>
              <a:tabLst>
                <a:tab algn="l" pos="0"/>
              </a:tabLst>
            </a:pPr>
            <a:r>
              <a:rPr b="0" lang="en" sz="2400" spc="-1" strike="noStrike">
                <a:solidFill>
                  <a:srgbClr val="000000"/>
                </a:solidFill>
                <a:latin typeface="Overpass Light"/>
                <a:ea typeface="Overpass Light"/>
              </a:rPr>
              <a:t>Create, Scale, Engage, Reduce Risk</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7" name="Google Shape;998;p228" descr=""/>
          <p:cNvPicPr/>
          <p:nvPr/>
        </p:nvPicPr>
        <p:blipFill>
          <a:blip r:embed="rId1"/>
          <a:srcRect l="-13188" t="-47703" r="-9484" b="-37713"/>
          <a:stretch/>
        </p:blipFill>
        <p:spPr>
          <a:xfrm>
            <a:off x="7925400" y="4642560"/>
            <a:ext cx="989280" cy="353160"/>
          </a:xfrm>
          <a:prstGeom prst="rect">
            <a:avLst/>
          </a:prstGeom>
          <a:ln>
            <a:noFill/>
          </a:ln>
        </p:spPr>
      </p:pic>
      <p:sp>
        <p:nvSpPr>
          <p:cNvPr id="788" name="CustomShape 1"/>
          <p:cNvSpPr/>
          <p:nvPr/>
        </p:nvSpPr>
        <p:spPr>
          <a:xfrm>
            <a:off x="795240" y="2202120"/>
            <a:ext cx="7677000" cy="1859760"/>
          </a:xfrm>
          <a:prstGeom prst="rect">
            <a:avLst/>
          </a:prstGeom>
          <a:noFill/>
          <a:ln w="9360">
            <a:solidFill>
              <a:srgbClr val="000000"/>
            </a:solidFill>
            <a:round/>
          </a:ln>
        </p:spPr>
        <p:style>
          <a:lnRef idx="0"/>
          <a:fillRef idx="0"/>
          <a:effectRef idx="0"/>
          <a:fontRef idx="minor"/>
        </p:style>
      </p:sp>
      <p:sp>
        <p:nvSpPr>
          <p:cNvPr id="789" name="CustomShape 2"/>
          <p:cNvSpPr/>
          <p:nvPr/>
        </p:nvSpPr>
        <p:spPr>
          <a:xfrm>
            <a:off x="171720" y="297720"/>
            <a:ext cx="8800200" cy="8697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2800" spc="-1" strike="noStrike">
                <a:solidFill>
                  <a:srgbClr val="ee0000"/>
                </a:solidFill>
                <a:latin typeface="Red Hat Display"/>
                <a:ea typeface="Red Hat Display"/>
              </a:rPr>
              <a:t>Red Hat Ansible Automation Platform</a:t>
            </a:r>
            <a:endParaRPr b="0" lang="en-US" sz="2800" spc="-1" strike="noStrike">
              <a:latin typeface="Arial"/>
            </a:endParaRPr>
          </a:p>
        </p:txBody>
      </p:sp>
      <p:sp>
        <p:nvSpPr>
          <p:cNvPr id="790" name="CustomShape 3"/>
          <p:cNvSpPr/>
          <p:nvPr/>
        </p:nvSpPr>
        <p:spPr>
          <a:xfrm>
            <a:off x="1561680" y="165996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Lines of business</a:t>
            </a:r>
            <a:endParaRPr b="0" lang="en-US" sz="1200" spc="-1" strike="noStrike">
              <a:latin typeface="Arial"/>
            </a:endParaRPr>
          </a:p>
        </p:txBody>
      </p:sp>
      <p:sp>
        <p:nvSpPr>
          <p:cNvPr id="791" name="CustomShape 4"/>
          <p:cNvSpPr/>
          <p:nvPr/>
        </p:nvSpPr>
        <p:spPr>
          <a:xfrm>
            <a:off x="339840" y="165996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Network</a:t>
            </a:r>
            <a:endParaRPr b="0" lang="en-US" sz="1200" spc="-1" strike="noStrike">
              <a:latin typeface="Arial"/>
            </a:endParaRPr>
          </a:p>
        </p:txBody>
      </p:sp>
      <p:sp>
        <p:nvSpPr>
          <p:cNvPr id="792" name="CustomShape 5"/>
          <p:cNvSpPr/>
          <p:nvPr/>
        </p:nvSpPr>
        <p:spPr>
          <a:xfrm>
            <a:off x="5056200" y="165996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Operations</a:t>
            </a:r>
            <a:endParaRPr b="0" lang="en-US" sz="1200" spc="-1" strike="noStrike">
              <a:latin typeface="Arial"/>
            </a:endParaRPr>
          </a:p>
        </p:txBody>
      </p:sp>
      <p:sp>
        <p:nvSpPr>
          <p:cNvPr id="793" name="CustomShape 6"/>
          <p:cNvSpPr/>
          <p:nvPr/>
        </p:nvSpPr>
        <p:spPr>
          <a:xfrm>
            <a:off x="2783520" y="165996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Security</a:t>
            </a:r>
            <a:endParaRPr b="0" lang="en-US" sz="1200" spc="-1" strike="noStrike">
              <a:latin typeface="Arial"/>
            </a:endParaRPr>
          </a:p>
        </p:txBody>
      </p:sp>
      <p:sp>
        <p:nvSpPr>
          <p:cNvPr id="794" name="CustomShape 7"/>
          <p:cNvSpPr/>
          <p:nvPr/>
        </p:nvSpPr>
        <p:spPr>
          <a:xfrm>
            <a:off x="6277680" y="165996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Infrastructure</a:t>
            </a:r>
            <a:endParaRPr b="0" lang="en-US" sz="1200" spc="-1" strike="noStrike">
              <a:latin typeface="Arial"/>
            </a:endParaRPr>
          </a:p>
        </p:txBody>
      </p:sp>
      <p:sp>
        <p:nvSpPr>
          <p:cNvPr id="795" name="CustomShape 8"/>
          <p:cNvSpPr/>
          <p:nvPr/>
        </p:nvSpPr>
        <p:spPr>
          <a:xfrm>
            <a:off x="7499520" y="1659960"/>
            <a:ext cx="1319760" cy="36396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1" lang="en" sz="1200" spc="-1" strike="noStrike">
                <a:solidFill>
                  <a:srgbClr val="000000"/>
                </a:solidFill>
                <a:latin typeface="Red Hat Display"/>
                <a:ea typeface="Red Hat Display"/>
              </a:rPr>
              <a:t>Developers</a:t>
            </a:r>
            <a:endParaRPr b="0" lang="en-US" sz="1200" spc="-1" strike="noStrike">
              <a:latin typeface="Arial"/>
            </a:endParaRPr>
          </a:p>
        </p:txBody>
      </p:sp>
      <p:sp>
        <p:nvSpPr>
          <p:cNvPr id="796" name="CustomShape 9"/>
          <p:cNvSpPr/>
          <p:nvPr/>
        </p:nvSpPr>
        <p:spPr>
          <a:xfrm>
            <a:off x="1216440" y="2940120"/>
            <a:ext cx="6975360" cy="363960"/>
          </a:xfrm>
          <a:prstGeom prst="rect">
            <a:avLst/>
          </a:prstGeom>
          <a:solidFill>
            <a:srgbClr val="66666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Tower:</a:t>
            </a:r>
            <a:r>
              <a:rPr b="0" lang="en" sz="1000" spc="-1" strike="noStrike">
                <a:solidFill>
                  <a:srgbClr val="ffffff"/>
                </a:solidFill>
                <a:latin typeface="Red Hat Display"/>
                <a:ea typeface="Red Hat Display"/>
              </a:rPr>
              <a:t> Operate &amp; control at scale</a:t>
            </a:r>
            <a:endParaRPr b="0" lang="en-US" sz="1000" spc="-1" strike="noStrike">
              <a:latin typeface="Arial"/>
            </a:endParaRPr>
          </a:p>
        </p:txBody>
      </p:sp>
      <p:sp>
        <p:nvSpPr>
          <p:cNvPr id="797" name="CustomShape 10"/>
          <p:cNvSpPr/>
          <p:nvPr/>
        </p:nvSpPr>
        <p:spPr>
          <a:xfrm>
            <a:off x="1216440" y="3426480"/>
            <a:ext cx="6975360" cy="363960"/>
          </a:xfrm>
          <a:prstGeom prst="rect">
            <a:avLst/>
          </a:prstGeom>
          <a:solidFill>
            <a:srgbClr val="2c5974"/>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Engine:</a:t>
            </a:r>
            <a:r>
              <a:rPr b="0" lang="en" sz="1000" spc="-1" strike="noStrike">
                <a:solidFill>
                  <a:srgbClr val="ffffff"/>
                </a:solidFill>
                <a:latin typeface="Red Hat Display"/>
                <a:ea typeface="Red Hat Display"/>
              </a:rPr>
              <a:t> Universal language of automation</a:t>
            </a:r>
            <a:endParaRPr b="0" lang="en-US" sz="1000" spc="-1" strike="noStrike">
              <a:latin typeface="Arial"/>
            </a:endParaRPr>
          </a:p>
        </p:txBody>
      </p:sp>
      <p:sp>
        <p:nvSpPr>
          <p:cNvPr id="798" name="CustomShape 11"/>
          <p:cNvSpPr/>
          <p:nvPr/>
        </p:nvSpPr>
        <p:spPr>
          <a:xfrm>
            <a:off x="2957760" y="3858120"/>
            <a:ext cx="3227760" cy="363960"/>
          </a:xfrm>
          <a:prstGeom prst="rect">
            <a:avLst/>
          </a:prstGeom>
          <a:solidFill>
            <a:srgbClr val="f3f3f3"/>
          </a:solidFill>
          <a:ln>
            <a:noFill/>
          </a:ln>
        </p:spPr>
        <p:style>
          <a:lnRef idx="0"/>
          <a:fillRef idx="0"/>
          <a:effectRef idx="0"/>
          <a:fontRef idx="minor"/>
        </p:style>
        <p:txBody>
          <a:bodyPr tIns="91440" bIns="91440" anchor="ctr">
            <a:noAutofit/>
          </a:bodyPr>
          <a:p>
            <a:pPr algn="ctr">
              <a:lnSpc>
                <a:spcPct val="100000"/>
              </a:lnSpc>
              <a:tabLst>
                <a:tab algn="l" pos="0"/>
              </a:tabLst>
            </a:pPr>
            <a:r>
              <a:rPr b="1" lang="en" sz="900" spc="-1" strike="noStrike">
                <a:solidFill>
                  <a:srgbClr val="000000"/>
                </a:solidFill>
                <a:latin typeface="Red Hat Display"/>
                <a:ea typeface="Red Hat Display"/>
              </a:rPr>
              <a:t>Fueled by an open source community</a:t>
            </a:r>
            <a:endParaRPr b="0" lang="en-US" sz="900" spc="-1" strike="noStrike">
              <a:latin typeface="Arial"/>
            </a:endParaRPr>
          </a:p>
        </p:txBody>
      </p:sp>
      <p:sp>
        <p:nvSpPr>
          <p:cNvPr id="799" name="CustomShape 12"/>
          <p:cNvSpPr/>
          <p:nvPr/>
        </p:nvSpPr>
        <p:spPr>
          <a:xfrm>
            <a:off x="414360" y="2453760"/>
            <a:ext cx="801000" cy="36396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52aaac"/>
                </a:solidFill>
                <a:latin typeface="Red Hat Display"/>
                <a:ea typeface="Red Hat Display"/>
              </a:rPr>
              <a:t>Engage</a:t>
            </a:r>
            <a:endParaRPr b="0" lang="en-US" sz="1000" spc="-1" strike="noStrike">
              <a:latin typeface="Arial"/>
            </a:endParaRPr>
          </a:p>
        </p:txBody>
      </p:sp>
      <p:sp>
        <p:nvSpPr>
          <p:cNvPr id="800" name="CustomShape 13"/>
          <p:cNvSpPr/>
          <p:nvPr/>
        </p:nvSpPr>
        <p:spPr>
          <a:xfrm>
            <a:off x="414360" y="2940120"/>
            <a:ext cx="801000" cy="36396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545860"/>
                </a:solidFill>
                <a:latin typeface="Red Hat Display"/>
                <a:ea typeface="Red Hat Display"/>
              </a:rPr>
              <a:t>Scale</a:t>
            </a:r>
            <a:endParaRPr b="0" lang="en-US" sz="1000" spc="-1" strike="noStrike">
              <a:latin typeface="Arial"/>
            </a:endParaRPr>
          </a:p>
        </p:txBody>
      </p:sp>
      <p:sp>
        <p:nvSpPr>
          <p:cNvPr id="801" name="CustomShape 14"/>
          <p:cNvSpPr/>
          <p:nvPr/>
        </p:nvSpPr>
        <p:spPr>
          <a:xfrm>
            <a:off x="414360" y="3426480"/>
            <a:ext cx="801000" cy="363960"/>
          </a:xfrm>
          <a:prstGeom prst="rect">
            <a:avLst/>
          </a:prstGeom>
          <a:solidFill>
            <a:srgbClr val="ffffff"/>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418496"/>
                </a:solidFill>
                <a:latin typeface="Red Hat Display"/>
                <a:ea typeface="Red Hat Display"/>
              </a:rPr>
              <a:t>Create</a:t>
            </a:r>
            <a:endParaRPr b="0" lang="en-US" sz="1000" spc="-1" strike="noStrike">
              <a:latin typeface="Arial"/>
            </a:endParaRPr>
          </a:p>
        </p:txBody>
      </p:sp>
      <p:pic>
        <p:nvPicPr>
          <p:cNvPr id="802" name="Google Shape;1013;p228" descr=""/>
          <p:cNvPicPr/>
          <p:nvPr/>
        </p:nvPicPr>
        <p:blipFill>
          <a:blip r:embed="rId2"/>
          <a:stretch/>
        </p:blipFill>
        <p:spPr>
          <a:xfrm>
            <a:off x="4277880" y="1499760"/>
            <a:ext cx="603720" cy="524160"/>
          </a:xfrm>
          <a:prstGeom prst="rect">
            <a:avLst/>
          </a:prstGeom>
          <a:ln>
            <a:noFill/>
          </a:ln>
        </p:spPr>
      </p:pic>
      <p:sp>
        <p:nvSpPr>
          <p:cNvPr id="803" name="CustomShape 15"/>
          <p:cNvSpPr/>
          <p:nvPr/>
        </p:nvSpPr>
        <p:spPr>
          <a:xfrm>
            <a:off x="1216440" y="2453760"/>
            <a:ext cx="6975360" cy="363960"/>
          </a:xfrm>
          <a:prstGeom prst="rect">
            <a:avLst/>
          </a:prstGeom>
          <a:solidFill>
            <a:srgbClr val="418496"/>
          </a:solidFill>
          <a:ln>
            <a:noFill/>
          </a:ln>
        </p:spPr>
        <p:style>
          <a:lnRef idx="0"/>
          <a:fillRef idx="0"/>
          <a:effectRef idx="0"/>
          <a:fontRef idx="minor"/>
        </p:style>
        <p:txBody>
          <a:bodyPr tIns="91440" bIns="91440" anchor="ctr">
            <a:noAutofit/>
          </a:bodyPr>
          <a:p>
            <a:pPr algn="ctr">
              <a:lnSpc>
                <a:spcPct val="100000"/>
              </a:lnSpc>
              <a:tabLst>
                <a:tab algn="l" pos="0"/>
              </a:tabLst>
            </a:pPr>
            <a:r>
              <a:rPr b="1" lang="en" sz="1000" spc="-1" strike="noStrike">
                <a:solidFill>
                  <a:srgbClr val="ffffff"/>
                </a:solidFill>
                <a:latin typeface="Red Hat Display"/>
                <a:ea typeface="Red Hat Display"/>
              </a:rPr>
              <a:t>Ansible SaaS:</a:t>
            </a:r>
            <a:r>
              <a:rPr b="0" lang="en" sz="1000" spc="-1" strike="noStrike">
                <a:solidFill>
                  <a:srgbClr val="ffffff"/>
                </a:solidFill>
                <a:latin typeface="Red Hat Display"/>
                <a:ea typeface="Red Hat Display"/>
              </a:rPr>
              <a:t> Engage users with an automation focused experience</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CustomShape 1"/>
          <p:cNvSpPr/>
          <p:nvPr/>
        </p:nvSpPr>
        <p:spPr>
          <a:xfrm>
            <a:off x="384480" y="1981080"/>
            <a:ext cx="7766280" cy="185256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1800" spc="-1" strike="noStrike">
                <a:solidFill>
                  <a:srgbClr val="000000"/>
                </a:solidFill>
                <a:latin typeface="Red Hat Display"/>
                <a:ea typeface="Red Hat Display"/>
              </a:rPr>
              <a:t>Red Hat Ansible Engine:</a:t>
            </a:r>
            <a:endParaRPr b="0" lang="en-US" sz="1800" spc="-1" strike="noStrike">
              <a:latin typeface="Arial"/>
            </a:endParaRPr>
          </a:p>
          <a:p>
            <a:pPr>
              <a:lnSpc>
                <a:spcPct val="100000"/>
              </a:lnSpc>
              <a:tabLst>
                <a:tab algn="l" pos="0"/>
              </a:tabLst>
            </a:pPr>
            <a:r>
              <a:rPr b="0" lang="en" sz="3600" spc="-1" strike="noStrike">
                <a:solidFill>
                  <a:srgbClr val="000000"/>
                </a:solidFill>
                <a:latin typeface="Red Hat Display"/>
                <a:ea typeface="Red Hat Display"/>
              </a:rPr>
              <a:t>Universal language </a:t>
            </a:r>
            <a:br/>
            <a:r>
              <a:rPr b="0" lang="en" sz="3600" spc="-1" strike="noStrike">
                <a:solidFill>
                  <a:srgbClr val="000000"/>
                </a:solidFill>
                <a:latin typeface="Red Hat Display"/>
                <a:ea typeface="Red Hat Display"/>
              </a:rPr>
              <a:t>of automation</a:t>
            </a:r>
            <a:endParaRPr b="0" lang="en-US" sz="3600" spc="-1" strike="noStrike">
              <a:latin typeface="Arial"/>
            </a:endParaRPr>
          </a:p>
          <a:p>
            <a:pPr>
              <a:lnSpc>
                <a:spcPct val="100000"/>
              </a:lnSpc>
              <a:tabLst>
                <a:tab algn="l" pos="0"/>
              </a:tabLst>
            </a:pPr>
            <a:endParaRPr b="0" lang="en-US" sz="3600" spc="-1" strike="noStrike">
              <a:latin typeface="Arial"/>
            </a:endParaRPr>
          </a:p>
          <a:p>
            <a:pPr>
              <a:lnSpc>
                <a:spcPct val="100000"/>
              </a:lnSpc>
              <a:tabLst>
                <a:tab algn="l" pos="0"/>
              </a:tabLst>
            </a:pPr>
            <a:endParaRPr b="0" lang="en-US" sz="3600" spc="-1" strike="noStrike">
              <a:latin typeface="Arial"/>
            </a:endParaRPr>
          </a:p>
          <a:p>
            <a:pPr>
              <a:lnSpc>
                <a:spcPct val="100000"/>
              </a:lnSpc>
              <a:tabLst>
                <a:tab algn="l" pos="0"/>
              </a:tabLst>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CustomShape 1"/>
          <p:cNvSpPr/>
          <p:nvPr/>
        </p:nvSpPr>
        <p:spPr>
          <a:xfrm>
            <a:off x="0" y="355680"/>
            <a:ext cx="9143280" cy="61920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en" sz="2800" spc="-1" strike="noStrike">
                <a:solidFill>
                  <a:srgbClr val="ee0000"/>
                </a:solidFill>
                <a:latin typeface="Red Hat Display"/>
                <a:ea typeface="Red Hat Display"/>
              </a:rPr>
              <a:t>Why Ansible?</a:t>
            </a:r>
            <a:endParaRPr b="0" lang="en-US" sz="2800" spc="-1" strike="noStrike">
              <a:latin typeface="Arial"/>
            </a:endParaRPr>
          </a:p>
        </p:txBody>
      </p:sp>
      <p:sp>
        <p:nvSpPr>
          <p:cNvPr id="806" name="CustomShape 2"/>
          <p:cNvSpPr/>
          <p:nvPr/>
        </p:nvSpPr>
        <p:spPr>
          <a:xfrm>
            <a:off x="789840" y="2194560"/>
            <a:ext cx="1537920" cy="374760"/>
          </a:xfrm>
          <a:prstGeom prst="rect">
            <a:avLst/>
          </a:prstGeom>
          <a:noFill/>
          <a:ln>
            <a:noFill/>
          </a:ln>
        </p:spPr>
        <p:style>
          <a:lnRef idx="0"/>
          <a:fillRef idx="0"/>
          <a:effectRef idx="0"/>
          <a:fontRef idx="minor"/>
        </p:style>
        <p:txBody>
          <a:bodyPr anchor="b">
            <a:noAutofit/>
          </a:bodyPr>
          <a:p>
            <a:pPr algn="ctr">
              <a:lnSpc>
                <a:spcPct val="100000"/>
              </a:lnSpc>
              <a:tabLst>
                <a:tab algn="l" pos="0"/>
              </a:tabLst>
            </a:pPr>
            <a:r>
              <a:rPr b="1" lang="en" sz="1600" spc="-1" strike="noStrike">
                <a:solidFill>
                  <a:srgbClr val="666666"/>
                </a:solidFill>
                <a:latin typeface="Red Hat Display"/>
                <a:ea typeface="Red Hat Display"/>
              </a:rPr>
              <a:t>Simple</a:t>
            </a:r>
            <a:endParaRPr b="0" lang="en-US" sz="1600" spc="-1" strike="noStrike">
              <a:latin typeface="Arial"/>
            </a:endParaRPr>
          </a:p>
        </p:txBody>
      </p:sp>
      <p:sp>
        <p:nvSpPr>
          <p:cNvPr id="807" name="CustomShape 3"/>
          <p:cNvSpPr/>
          <p:nvPr/>
        </p:nvSpPr>
        <p:spPr>
          <a:xfrm>
            <a:off x="3292200" y="2087280"/>
            <a:ext cx="2196000" cy="482400"/>
          </a:xfrm>
          <a:prstGeom prst="rect">
            <a:avLst/>
          </a:prstGeom>
          <a:noFill/>
          <a:ln>
            <a:noFill/>
          </a:ln>
        </p:spPr>
        <p:style>
          <a:lnRef idx="0"/>
          <a:fillRef idx="0"/>
          <a:effectRef idx="0"/>
          <a:fontRef idx="minor"/>
        </p:style>
        <p:txBody>
          <a:bodyPr anchor="b">
            <a:noAutofit/>
          </a:bodyPr>
          <a:p>
            <a:pPr algn="ctr">
              <a:lnSpc>
                <a:spcPct val="100000"/>
              </a:lnSpc>
              <a:tabLst>
                <a:tab algn="l" pos="0"/>
              </a:tabLst>
            </a:pPr>
            <a:r>
              <a:rPr b="1" lang="en" sz="1600" spc="-1" strike="noStrike">
                <a:solidFill>
                  <a:srgbClr val="666666"/>
                </a:solidFill>
                <a:latin typeface="Red Hat Display"/>
                <a:ea typeface="Red Hat Display"/>
              </a:rPr>
              <a:t>Powerful</a:t>
            </a:r>
            <a:endParaRPr b="0" lang="en-US" sz="1600" spc="-1" strike="noStrike">
              <a:latin typeface="Arial"/>
            </a:endParaRPr>
          </a:p>
        </p:txBody>
      </p:sp>
      <p:sp>
        <p:nvSpPr>
          <p:cNvPr id="808" name="CustomShape 4"/>
          <p:cNvSpPr/>
          <p:nvPr/>
        </p:nvSpPr>
        <p:spPr>
          <a:xfrm>
            <a:off x="6322320" y="2087280"/>
            <a:ext cx="2196000" cy="482400"/>
          </a:xfrm>
          <a:prstGeom prst="rect">
            <a:avLst/>
          </a:prstGeom>
          <a:noFill/>
          <a:ln>
            <a:noFill/>
          </a:ln>
        </p:spPr>
        <p:style>
          <a:lnRef idx="0"/>
          <a:fillRef idx="0"/>
          <a:effectRef idx="0"/>
          <a:fontRef idx="minor"/>
        </p:style>
        <p:txBody>
          <a:bodyPr anchor="b">
            <a:noAutofit/>
          </a:bodyPr>
          <a:p>
            <a:pPr algn="ctr">
              <a:lnSpc>
                <a:spcPct val="100000"/>
              </a:lnSpc>
              <a:tabLst>
                <a:tab algn="l" pos="0"/>
              </a:tabLst>
            </a:pPr>
            <a:r>
              <a:rPr b="1" lang="en" sz="1600" spc="-1" strike="noStrike">
                <a:solidFill>
                  <a:srgbClr val="666666"/>
                </a:solidFill>
                <a:latin typeface="Red Hat Display"/>
                <a:ea typeface="Red Hat Display"/>
              </a:rPr>
              <a:t>Agentless</a:t>
            </a:r>
            <a:endParaRPr b="0" lang="en-US" sz="1600" spc="-1" strike="noStrike">
              <a:latin typeface="Arial"/>
            </a:endParaRPr>
          </a:p>
        </p:txBody>
      </p:sp>
      <p:sp>
        <p:nvSpPr>
          <p:cNvPr id="809" name="CustomShape 5"/>
          <p:cNvSpPr/>
          <p:nvPr/>
        </p:nvSpPr>
        <p:spPr>
          <a:xfrm>
            <a:off x="3443040" y="2776680"/>
            <a:ext cx="2196000" cy="171756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tabLst>
                <a:tab algn="l" pos="0"/>
              </a:tabLst>
            </a:pPr>
            <a:r>
              <a:rPr b="0" lang="en" sz="1100" spc="-1" strike="noStrike">
                <a:solidFill>
                  <a:srgbClr val="666666"/>
                </a:solidFill>
                <a:latin typeface="Red Hat Display"/>
                <a:ea typeface="Red Hat Display"/>
              </a:rPr>
              <a:t>Connect via Plugins</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Configuration management</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Workflow orchestration</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Network automation</a:t>
            </a:r>
            <a:endParaRPr b="0" lang="en-US" sz="1100" spc="-1" strike="noStrike">
              <a:latin typeface="Arial"/>
            </a:endParaRPr>
          </a:p>
          <a:p>
            <a:pPr>
              <a:lnSpc>
                <a:spcPct val="100000"/>
              </a:lnSpc>
              <a:spcBef>
                <a:spcPts val="1199"/>
              </a:spcBef>
              <a:tabLst>
                <a:tab algn="l" pos="0"/>
              </a:tabLst>
            </a:pPr>
            <a:r>
              <a:rPr b="1" lang="en" sz="1100" spc="-1" strike="noStrike">
                <a:solidFill>
                  <a:srgbClr val="666666"/>
                </a:solidFill>
                <a:latin typeface="Red Hat Display"/>
                <a:ea typeface="Red Hat Display"/>
              </a:rPr>
              <a:t>Orchestrate the app lifecycle</a:t>
            </a:r>
            <a:endParaRPr b="0" lang="en-US" sz="1100" spc="-1" strike="noStrike">
              <a:latin typeface="Arial"/>
            </a:endParaRPr>
          </a:p>
        </p:txBody>
      </p:sp>
      <p:sp>
        <p:nvSpPr>
          <p:cNvPr id="810" name="CustomShape 6"/>
          <p:cNvSpPr/>
          <p:nvPr/>
        </p:nvSpPr>
        <p:spPr>
          <a:xfrm>
            <a:off x="564840" y="2775960"/>
            <a:ext cx="2140560" cy="180900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tabLst>
                <a:tab algn="l" pos="0"/>
              </a:tabLst>
            </a:pPr>
            <a:r>
              <a:rPr b="0" lang="en" sz="1100" spc="-1" strike="noStrike">
                <a:solidFill>
                  <a:srgbClr val="666666"/>
                </a:solidFill>
                <a:latin typeface="Red Hat Display"/>
                <a:ea typeface="Red Hat Display"/>
              </a:rPr>
              <a:t>Human readable automation</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No special coding skills needed</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Tasks executed in order</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Usable by every team</a:t>
            </a:r>
            <a:endParaRPr b="0" lang="en-US" sz="1100" spc="-1" strike="noStrike">
              <a:latin typeface="Arial"/>
            </a:endParaRPr>
          </a:p>
          <a:p>
            <a:pPr>
              <a:lnSpc>
                <a:spcPct val="100000"/>
              </a:lnSpc>
              <a:spcBef>
                <a:spcPts val="1199"/>
              </a:spcBef>
              <a:tabLst>
                <a:tab algn="l" pos="0"/>
              </a:tabLst>
            </a:pPr>
            <a:r>
              <a:rPr b="1" lang="en" sz="1100" spc="-1" strike="noStrike">
                <a:solidFill>
                  <a:srgbClr val="666666"/>
                </a:solidFill>
                <a:latin typeface="Red Hat Display"/>
                <a:ea typeface="Red Hat Display"/>
              </a:rPr>
              <a:t>Get productive quickly</a:t>
            </a:r>
            <a:endParaRPr b="0" lang="en-US" sz="1100" spc="-1" strike="noStrike">
              <a:latin typeface="Arial"/>
            </a:endParaRPr>
          </a:p>
        </p:txBody>
      </p:sp>
      <p:sp>
        <p:nvSpPr>
          <p:cNvPr id="811" name="CustomShape 7"/>
          <p:cNvSpPr/>
          <p:nvPr/>
        </p:nvSpPr>
        <p:spPr>
          <a:xfrm>
            <a:off x="6464520" y="2776680"/>
            <a:ext cx="2140560" cy="180756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tabLst>
                <a:tab algn="l" pos="0"/>
              </a:tabLst>
            </a:pPr>
            <a:r>
              <a:rPr b="0" lang="en" sz="1100" spc="-1" strike="noStrike">
                <a:solidFill>
                  <a:srgbClr val="666666"/>
                </a:solidFill>
                <a:latin typeface="Red Hat Display"/>
                <a:ea typeface="Red Hat Display"/>
              </a:rPr>
              <a:t>Ideal for network gear</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Uses OpenSSH/WinRM/API</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No agents to exploit or update</a:t>
            </a:r>
            <a:endParaRPr b="0" lang="en-US" sz="1100" spc="-1" strike="noStrike">
              <a:latin typeface="Arial"/>
            </a:endParaRPr>
          </a:p>
          <a:p>
            <a:pPr>
              <a:lnSpc>
                <a:spcPct val="100000"/>
              </a:lnSpc>
              <a:spcBef>
                <a:spcPts val="1199"/>
              </a:spcBef>
              <a:tabLst>
                <a:tab algn="l" pos="0"/>
              </a:tabLst>
            </a:pPr>
            <a:r>
              <a:rPr b="0" lang="en" sz="1100" spc="-1" strike="noStrike">
                <a:solidFill>
                  <a:srgbClr val="666666"/>
                </a:solidFill>
                <a:latin typeface="Red Hat Display"/>
                <a:ea typeface="Red Hat Display"/>
              </a:rPr>
              <a:t>Get started immediately</a:t>
            </a:r>
            <a:endParaRPr b="0" lang="en-US" sz="1100" spc="-1" strike="noStrike">
              <a:latin typeface="Arial"/>
            </a:endParaRPr>
          </a:p>
          <a:p>
            <a:pPr>
              <a:lnSpc>
                <a:spcPct val="100000"/>
              </a:lnSpc>
              <a:spcBef>
                <a:spcPts val="1199"/>
              </a:spcBef>
              <a:tabLst>
                <a:tab algn="l" pos="0"/>
              </a:tabLst>
            </a:pPr>
            <a:r>
              <a:rPr b="1" lang="en" sz="1100" spc="-1" strike="noStrike">
                <a:solidFill>
                  <a:srgbClr val="666666"/>
                </a:solidFill>
                <a:latin typeface="Red Hat Display"/>
                <a:ea typeface="Red Hat Display"/>
              </a:rPr>
              <a:t>More efficient &amp; more secure</a:t>
            </a:r>
            <a:endParaRPr b="0" lang="en-US" sz="1100" spc="-1" strike="noStrike">
              <a:latin typeface="Arial"/>
            </a:endParaRPr>
          </a:p>
        </p:txBody>
      </p:sp>
      <p:sp>
        <p:nvSpPr>
          <p:cNvPr id="812" name="CustomShape 8"/>
          <p:cNvSpPr/>
          <p:nvPr/>
        </p:nvSpPr>
        <p:spPr>
          <a:xfrm>
            <a:off x="3029400" y="1199160"/>
            <a:ext cx="360" cy="3513960"/>
          </a:xfrm>
          <a:custGeom>
            <a:avLst/>
            <a:gdLst/>
            <a:ahLst/>
            <a:rect l="l" t="t" r="r" b="b"/>
            <a:pathLst>
              <a:path w="21600" h="21600">
                <a:moveTo>
                  <a:pt x="0" y="0"/>
                </a:moveTo>
                <a:lnTo>
                  <a:pt x="21600" y="21600"/>
                </a:lnTo>
              </a:path>
            </a:pathLst>
          </a:custGeom>
          <a:noFill/>
          <a:ln w="12600">
            <a:solidFill>
              <a:srgbClr val="000000">
                <a:alpha val="8000"/>
              </a:srgbClr>
            </a:solidFill>
            <a:round/>
          </a:ln>
        </p:spPr>
        <p:style>
          <a:lnRef idx="0"/>
          <a:fillRef idx="0"/>
          <a:effectRef idx="0"/>
          <a:fontRef idx="minor"/>
        </p:style>
      </p:sp>
      <p:sp>
        <p:nvSpPr>
          <p:cNvPr id="813" name="CustomShape 9"/>
          <p:cNvSpPr/>
          <p:nvPr/>
        </p:nvSpPr>
        <p:spPr>
          <a:xfrm>
            <a:off x="6043680" y="1191240"/>
            <a:ext cx="360" cy="3513960"/>
          </a:xfrm>
          <a:custGeom>
            <a:avLst/>
            <a:gdLst/>
            <a:ahLst/>
            <a:rect l="l" t="t" r="r" b="b"/>
            <a:pathLst>
              <a:path w="21600" h="21600">
                <a:moveTo>
                  <a:pt x="0" y="0"/>
                </a:moveTo>
                <a:lnTo>
                  <a:pt x="21600" y="21600"/>
                </a:lnTo>
              </a:path>
            </a:pathLst>
          </a:custGeom>
          <a:noFill/>
          <a:ln w="12600">
            <a:solidFill>
              <a:srgbClr val="000000">
                <a:alpha val="8000"/>
              </a:srgbClr>
            </a:solidFill>
            <a:round/>
          </a:ln>
        </p:spPr>
        <p:style>
          <a:lnRef idx="0"/>
          <a:fillRef idx="0"/>
          <a:effectRef idx="0"/>
          <a:fontRef idx="minor"/>
        </p:style>
      </p:sp>
      <p:pic>
        <p:nvPicPr>
          <p:cNvPr id="814" name="Google Shape;1033;p230" descr=""/>
          <p:cNvPicPr/>
          <p:nvPr/>
        </p:nvPicPr>
        <p:blipFill>
          <a:blip r:embed="rId1"/>
          <a:stretch/>
        </p:blipFill>
        <p:spPr>
          <a:xfrm>
            <a:off x="1387440" y="1503720"/>
            <a:ext cx="349560" cy="537840"/>
          </a:xfrm>
          <a:prstGeom prst="rect">
            <a:avLst/>
          </a:prstGeom>
          <a:ln>
            <a:noFill/>
          </a:ln>
        </p:spPr>
      </p:pic>
      <p:pic>
        <p:nvPicPr>
          <p:cNvPr id="815" name="Google Shape;1034;p230" descr=""/>
          <p:cNvPicPr/>
          <p:nvPr/>
        </p:nvPicPr>
        <p:blipFill>
          <a:blip r:embed="rId2"/>
          <a:stretch/>
        </p:blipFill>
        <p:spPr>
          <a:xfrm>
            <a:off x="4112280" y="1503720"/>
            <a:ext cx="555120" cy="537840"/>
          </a:xfrm>
          <a:prstGeom prst="rect">
            <a:avLst/>
          </a:prstGeom>
          <a:ln>
            <a:noFill/>
          </a:ln>
        </p:spPr>
      </p:pic>
      <p:pic>
        <p:nvPicPr>
          <p:cNvPr id="816" name="Google Shape;1035;p230" descr=""/>
          <p:cNvPicPr/>
          <p:nvPr/>
        </p:nvPicPr>
        <p:blipFill>
          <a:blip r:embed="rId3"/>
          <a:stretch/>
        </p:blipFill>
        <p:spPr>
          <a:xfrm>
            <a:off x="7188120" y="1503720"/>
            <a:ext cx="412200" cy="537840"/>
          </a:xfrm>
          <a:prstGeom prst="rect">
            <a:avLst/>
          </a:prstGeom>
          <a:ln>
            <a:noFill/>
          </a:ln>
        </p:spPr>
      </p:pic>
      <p:pic>
        <p:nvPicPr>
          <p:cNvPr id="817" name="Google Shape;1036;p230" descr=""/>
          <p:cNvPicPr/>
          <p:nvPr/>
        </p:nvPicPr>
        <p:blipFill>
          <a:blip r:embed="rId4"/>
          <a:srcRect l="-13188" t="-47703" r="-9484" b="-37713"/>
          <a:stretch/>
        </p:blipFill>
        <p:spPr>
          <a:xfrm>
            <a:off x="7925400" y="4642560"/>
            <a:ext cx="989280" cy="3531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8" name="Google Shape;1041;p231" descr="cloud.eps"/>
          <p:cNvPicPr/>
          <p:nvPr/>
        </p:nvPicPr>
        <p:blipFill>
          <a:blip r:embed="rId1"/>
          <a:stretch/>
        </p:blipFill>
        <p:spPr>
          <a:xfrm>
            <a:off x="5869440" y="939240"/>
            <a:ext cx="1644480" cy="847080"/>
          </a:xfrm>
          <a:prstGeom prst="rect">
            <a:avLst/>
          </a:prstGeom>
          <a:ln>
            <a:noFill/>
          </a:ln>
        </p:spPr>
      </p:pic>
      <p:sp>
        <p:nvSpPr>
          <p:cNvPr id="819" name="CustomShape 1"/>
          <p:cNvSpPr/>
          <p:nvPr/>
        </p:nvSpPr>
        <p:spPr>
          <a:xfrm>
            <a:off x="3312360" y="2020320"/>
            <a:ext cx="2538720" cy="2093040"/>
          </a:xfrm>
          <a:prstGeom prst="rect">
            <a:avLst/>
          </a:prstGeom>
          <a:solidFill>
            <a:srgbClr val="f2f2f2"/>
          </a:solidFill>
          <a:ln w="28440">
            <a:solidFill>
              <a:srgbClr val="cc0000"/>
            </a:solidFill>
            <a:round/>
          </a:ln>
        </p:spPr>
        <p:style>
          <a:lnRef idx="0"/>
          <a:fillRef idx="0"/>
          <a:effectRef idx="0"/>
          <a:fontRef idx="minor"/>
        </p:style>
      </p:sp>
      <p:sp>
        <p:nvSpPr>
          <p:cNvPr id="820" name="CustomShape 2"/>
          <p:cNvSpPr/>
          <p:nvPr/>
        </p:nvSpPr>
        <p:spPr>
          <a:xfrm>
            <a:off x="3323520" y="2025360"/>
            <a:ext cx="2545920" cy="317160"/>
          </a:xfrm>
          <a:prstGeom prst="rect">
            <a:avLst/>
          </a:prstGeom>
          <a:solidFill>
            <a:srgbClr val="cc0000"/>
          </a:solidFill>
          <a:ln>
            <a:noFill/>
          </a:ln>
        </p:spPr>
        <p:style>
          <a:lnRef idx="0"/>
          <a:fillRef idx="0"/>
          <a:effectRef idx="0"/>
          <a:fontRef idx="minor"/>
        </p:style>
      </p:sp>
      <p:sp>
        <p:nvSpPr>
          <p:cNvPr id="821" name="CustomShape 3"/>
          <p:cNvSpPr/>
          <p:nvPr/>
        </p:nvSpPr>
        <p:spPr>
          <a:xfrm>
            <a:off x="6094440" y="1935000"/>
            <a:ext cx="360" cy="232272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822" name="CustomShape 4"/>
          <p:cNvSpPr/>
          <p:nvPr/>
        </p:nvSpPr>
        <p:spPr>
          <a:xfrm>
            <a:off x="3330720" y="2086920"/>
            <a:ext cx="2437560" cy="2055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1000" spc="-1" strike="noStrike">
                <a:solidFill>
                  <a:srgbClr val="ffffff"/>
                </a:solidFill>
                <a:latin typeface="Overpass"/>
                <a:ea typeface="Overpass"/>
              </a:rPr>
              <a:t>ANSIBLE AUTOMATION ENGINE</a:t>
            </a:r>
            <a:endParaRPr b="0" lang="en-US" sz="1000" spc="-1" strike="noStrike">
              <a:latin typeface="Arial"/>
            </a:endParaRPr>
          </a:p>
        </p:txBody>
      </p:sp>
      <p:pic>
        <p:nvPicPr>
          <p:cNvPr id="823" name="Google Shape;1046;p231" descr="db.eps"/>
          <p:cNvPicPr/>
          <p:nvPr/>
        </p:nvPicPr>
        <p:blipFill>
          <a:blip r:embed="rId2"/>
          <a:stretch/>
        </p:blipFill>
        <p:spPr>
          <a:xfrm>
            <a:off x="3994560" y="950400"/>
            <a:ext cx="730080" cy="626040"/>
          </a:xfrm>
          <a:prstGeom prst="rect">
            <a:avLst/>
          </a:prstGeom>
          <a:ln>
            <a:noFill/>
          </a:ln>
        </p:spPr>
      </p:pic>
      <p:sp>
        <p:nvSpPr>
          <p:cNvPr id="824" name="CustomShape 5"/>
          <p:cNvSpPr/>
          <p:nvPr/>
        </p:nvSpPr>
        <p:spPr>
          <a:xfrm>
            <a:off x="4064400" y="1400040"/>
            <a:ext cx="590760" cy="1695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ffffff"/>
                </a:solidFill>
                <a:latin typeface="Open Sans"/>
                <a:ea typeface="Open Sans"/>
              </a:rPr>
              <a:t>CMDB </a:t>
            </a:r>
            <a:endParaRPr b="0" lang="en-US" sz="800" spc="-1" strike="noStrike">
              <a:latin typeface="Arial"/>
            </a:endParaRPr>
          </a:p>
        </p:txBody>
      </p:sp>
      <p:sp>
        <p:nvSpPr>
          <p:cNvPr id="825" name="CustomShape 6"/>
          <p:cNvSpPr/>
          <p:nvPr/>
        </p:nvSpPr>
        <p:spPr>
          <a:xfrm flipH="1" rot="10800000">
            <a:off x="2514960" y="3638520"/>
            <a:ext cx="730080" cy="57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826" name="CustomShape 7"/>
          <p:cNvSpPr/>
          <p:nvPr/>
        </p:nvSpPr>
        <p:spPr>
          <a:xfrm>
            <a:off x="5895000" y="2724120"/>
            <a:ext cx="46620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827" name="CustomShape 8"/>
          <p:cNvSpPr/>
          <p:nvPr/>
        </p:nvSpPr>
        <p:spPr>
          <a:xfrm>
            <a:off x="5895000" y="3587760"/>
            <a:ext cx="46620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828" name="CustomShape 9"/>
          <p:cNvSpPr/>
          <p:nvPr/>
        </p:nvSpPr>
        <p:spPr>
          <a:xfrm>
            <a:off x="2278800" y="3143160"/>
            <a:ext cx="96624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829" name="CustomShape 10"/>
          <p:cNvSpPr/>
          <p:nvPr/>
        </p:nvSpPr>
        <p:spPr>
          <a:xfrm>
            <a:off x="2190600" y="2958120"/>
            <a:ext cx="360" cy="33192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830" name="CustomShape 11"/>
          <p:cNvSpPr/>
          <p:nvPr/>
        </p:nvSpPr>
        <p:spPr>
          <a:xfrm>
            <a:off x="2282040" y="2955960"/>
            <a:ext cx="360" cy="19188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831" name="CustomShape 12"/>
          <p:cNvSpPr/>
          <p:nvPr/>
        </p:nvSpPr>
        <p:spPr>
          <a:xfrm flipH="1" rot="10800000">
            <a:off x="2850480" y="2794680"/>
            <a:ext cx="396360" cy="504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832" name="CustomShape 13"/>
          <p:cNvSpPr/>
          <p:nvPr/>
        </p:nvSpPr>
        <p:spPr>
          <a:xfrm>
            <a:off x="3059640" y="2516040"/>
            <a:ext cx="186120" cy="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833" name="CustomShape 14"/>
          <p:cNvSpPr/>
          <p:nvPr/>
        </p:nvSpPr>
        <p:spPr>
          <a:xfrm>
            <a:off x="3069720" y="1828440"/>
            <a:ext cx="360" cy="68688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834" name="CustomShape 15"/>
          <p:cNvSpPr/>
          <p:nvPr/>
        </p:nvSpPr>
        <p:spPr>
          <a:xfrm rot="10800000">
            <a:off x="3060360" y="1827360"/>
            <a:ext cx="1302480" cy="36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835" name="CustomShape 16"/>
          <p:cNvSpPr/>
          <p:nvPr/>
        </p:nvSpPr>
        <p:spPr>
          <a:xfrm>
            <a:off x="4362840" y="1644120"/>
            <a:ext cx="360" cy="19188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pic>
        <p:nvPicPr>
          <p:cNvPr id="836" name="Google Shape;1059;p231" descr="DevOps-Team.eps"/>
          <p:cNvPicPr/>
          <p:nvPr/>
        </p:nvPicPr>
        <p:blipFill>
          <a:blip r:embed="rId3"/>
          <a:stretch/>
        </p:blipFill>
        <p:spPr>
          <a:xfrm>
            <a:off x="1753560" y="2093040"/>
            <a:ext cx="905760" cy="616680"/>
          </a:xfrm>
          <a:prstGeom prst="rect">
            <a:avLst/>
          </a:prstGeom>
          <a:ln>
            <a:noFill/>
          </a:ln>
        </p:spPr>
      </p:pic>
      <p:sp>
        <p:nvSpPr>
          <p:cNvPr id="837" name="CustomShape 17"/>
          <p:cNvSpPr/>
          <p:nvPr/>
        </p:nvSpPr>
        <p:spPr>
          <a:xfrm>
            <a:off x="1629360" y="2710440"/>
            <a:ext cx="1158480" cy="1526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USERS</a:t>
            </a:r>
            <a:endParaRPr b="0" lang="en-US" sz="800" spc="-1" strike="noStrike">
              <a:latin typeface="Arial"/>
            </a:endParaRPr>
          </a:p>
        </p:txBody>
      </p:sp>
      <p:sp>
        <p:nvSpPr>
          <p:cNvPr id="838" name="CustomShape 18"/>
          <p:cNvSpPr/>
          <p:nvPr/>
        </p:nvSpPr>
        <p:spPr>
          <a:xfrm>
            <a:off x="3579120" y="3010680"/>
            <a:ext cx="910800" cy="1641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INVENTORY</a:t>
            </a:r>
            <a:endParaRPr b="0" lang="en-US" sz="800" spc="-1" strike="noStrike">
              <a:latin typeface="Arial"/>
            </a:endParaRPr>
          </a:p>
        </p:txBody>
      </p:sp>
      <p:pic>
        <p:nvPicPr>
          <p:cNvPr id="839" name="Google Shape;1062;p231" descr="hosts.eps"/>
          <p:cNvPicPr/>
          <p:nvPr/>
        </p:nvPicPr>
        <p:blipFill>
          <a:blip r:embed="rId4"/>
          <a:stretch/>
        </p:blipFill>
        <p:spPr>
          <a:xfrm>
            <a:off x="6440760" y="2510280"/>
            <a:ext cx="456840" cy="387360"/>
          </a:xfrm>
          <a:prstGeom prst="rect">
            <a:avLst/>
          </a:prstGeom>
          <a:ln>
            <a:noFill/>
          </a:ln>
        </p:spPr>
      </p:pic>
      <p:sp>
        <p:nvSpPr>
          <p:cNvPr id="840" name="CustomShape 19"/>
          <p:cNvSpPr/>
          <p:nvPr/>
        </p:nvSpPr>
        <p:spPr>
          <a:xfrm>
            <a:off x="6201000" y="2933280"/>
            <a:ext cx="910800" cy="15264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HOSTS</a:t>
            </a:r>
            <a:endParaRPr b="0" lang="en-US" sz="800" spc="-1" strike="noStrike">
              <a:latin typeface="Arial"/>
            </a:endParaRPr>
          </a:p>
        </p:txBody>
      </p:sp>
      <p:sp>
        <p:nvSpPr>
          <p:cNvPr id="841" name="CustomShape 20"/>
          <p:cNvSpPr/>
          <p:nvPr/>
        </p:nvSpPr>
        <p:spPr>
          <a:xfrm>
            <a:off x="6199920" y="3849480"/>
            <a:ext cx="910800" cy="26748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NETWORK DEVICES</a:t>
            </a:r>
            <a:endParaRPr b="0" lang="en-US" sz="800" spc="-1" strike="noStrike">
              <a:latin typeface="Arial"/>
            </a:endParaRPr>
          </a:p>
        </p:txBody>
      </p:sp>
      <p:pic>
        <p:nvPicPr>
          <p:cNvPr id="842" name="Google Shape;1065;p231" descr="networking.eps"/>
          <p:cNvPicPr/>
          <p:nvPr/>
        </p:nvPicPr>
        <p:blipFill>
          <a:blip r:embed="rId5"/>
          <a:stretch/>
        </p:blipFill>
        <p:spPr>
          <a:xfrm>
            <a:off x="6446520" y="3385440"/>
            <a:ext cx="438840" cy="438840"/>
          </a:xfrm>
          <a:prstGeom prst="rect">
            <a:avLst/>
          </a:prstGeom>
          <a:ln>
            <a:noFill/>
          </a:ln>
        </p:spPr>
      </p:pic>
      <p:sp>
        <p:nvSpPr>
          <p:cNvPr id="843" name="CustomShape 21"/>
          <p:cNvSpPr/>
          <p:nvPr/>
        </p:nvSpPr>
        <p:spPr>
          <a:xfrm>
            <a:off x="4771440" y="3769200"/>
            <a:ext cx="730080" cy="1641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PLUGINS</a:t>
            </a:r>
            <a:endParaRPr b="0" lang="en-US" sz="800" spc="-1" strike="noStrike">
              <a:latin typeface="Arial"/>
            </a:endParaRPr>
          </a:p>
        </p:txBody>
      </p:sp>
      <p:pic>
        <p:nvPicPr>
          <p:cNvPr id="844" name="Google Shape;1067;p231" descr="inventory.eps"/>
          <p:cNvPicPr/>
          <p:nvPr/>
        </p:nvPicPr>
        <p:blipFill>
          <a:blip r:embed="rId6"/>
          <a:stretch/>
        </p:blipFill>
        <p:spPr>
          <a:xfrm>
            <a:off x="3819960" y="2540520"/>
            <a:ext cx="412560" cy="440640"/>
          </a:xfrm>
          <a:prstGeom prst="rect">
            <a:avLst/>
          </a:prstGeom>
          <a:ln>
            <a:noFill/>
          </a:ln>
        </p:spPr>
      </p:pic>
      <p:pic>
        <p:nvPicPr>
          <p:cNvPr id="845" name="Google Shape;1068;p231" descr="api.eps"/>
          <p:cNvPicPr/>
          <p:nvPr/>
        </p:nvPicPr>
        <p:blipFill>
          <a:blip r:embed="rId7"/>
          <a:stretch/>
        </p:blipFill>
        <p:spPr>
          <a:xfrm>
            <a:off x="4878720" y="2555640"/>
            <a:ext cx="464400" cy="432360"/>
          </a:xfrm>
          <a:prstGeom prst="rect">
            <a:avLst/>
          </a:prstGeom>
          <a:ln>
            <a:noFill/>
          </a:ln>
        </p:spPr>
      </p:pic>
      <p:sp>
        <p:nvSpPr>
          <p:cNvPr id="846" name="CustomShape 22"/>
          <p:cNvSpPr/>
          <p:nvPr/>
        </p:nvSpPr>
        <p:spPr>
          <a:xfrm>
            <a:off x="4908960" y="3014280"/>
            <a:ext cx="466200" cy="1641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CLI</a:t>
            </a:r>
            <a:endParaRPr b="0" lang="en-US" sz="800" spc="-1" strike="noStrike">
              <a:latin typeface="Arial"/>
            </a:endParaRPr>
          </a:p>
        </p:txBody>
      </p:sp>
      <p:pic>
        <p:nvPicPr>
          <p:cNvPr id="847" name="Google Shape;1070;p231" descr="plugin.eps"/>
          <p:cNvPicPr/>
          <p:nvPr/>
        </p:nvPicPr>
        <p:blipFill>
          <a:blip r:embed="rId8"/>
          <a:stretch/>
        </p:blipFill>
        <p:spPr>
          <a:xfrm>
            <a:off x="4847760" y="3366360"/>
            <a:ext cx="551160" cy="370080"/>
          </a:xfrm>
          <a:prstGeom prst="rect">
            <a:avLst/>
          </a:prstGeom>
          <a:ln>
            <a:noFill/>
          </a:ln>
        </p:spPr>
      </p:pic>
      <p:sp>
        <p:nvSpPr>
          <p:cNvPr id="848" name="CustomShape 23"/>
          <p:cNvSpPr/>
          <p:nvPr/>
        </p:nvSpPr>
        <p:spPr>
          <a:xfrm>
            <a:off x="3565800" y="3768840"/>
            <a:ext cx="910800" cy="1641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24c55"/>
                </a:solidFill>
                <a:latin typeface="Overpass"/>
                <a:ea typeface="Overpass"/>
              </a:rPr>
              <a:t>MODULES</a:t>
            </a:r>
            <a:endParaRPr b="0" lang="en-US" sz="800" spc="-1" strike="noStrike">
              <a:latin typeface="Arial"/>
            </a:endParaRPr>
          </a:p>
        </p:txBody>
      </p:sp>
      <p:pic>
        <p:nvPicPr>
          <p:cNvPr id="849" name="Google Shape;1072;p231" descr="tools.eps"/>
          <p:cNvPicPr/>
          <p:nvPr/>
        </p:nvPicPr>
        <p:blipFill>
          <a:blip r:embed="rId9"/>
          <a:stretch/>
        </p:blipFill>
        <p:spPr>
          <a:xfrm>
            <a:off x="3852360" y="3382560"/>
            <a:ext cx="359280" cy="358560"/>
          </a:xfrm>
          <a:prstGeom prst="rect">
            <a:avLst/>
          </a:prstGeom>
          <a:ln>
            <a:noFill/>
          </a:ln>
        </p:spPr>
      </p:pic>
      <p:sp>
        <p:nvSpPr>
          <p:cNvPr id="850" name="CustomShape 24"/>
          <p:cNvSpPr/>
          <p:nvPr/>
        </p:nvSpPr>
        <p:spPr>
          <a:xfrm rot="10800000">
            <a:off x="6705360" y="1852560"/>
            <a:ext cx="360" cy="29736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pic>
        <p:nvPicPr>
          <p:cNvPr id="851" name="Google Shape;1074;p231" descr="cloud.eps"/>
          <p:cNvPicPr/>
          <p:nvPr/>
        </p:nvPicPr>
        <p:blipFill>
          <a:blip r:embed="rId10"/>
          <a:stretch/>
        </p:blipFill>
        <p:spPr>
          <a:xfrm>
            <a:off x="2033640" y="829440"/>
            <a:ext cx="1644480" cy="847080"/>
          </a:xfrm>
          <a:prstGeom prst="rect">
            <a:avLst/>
          </a:prstGeom>
          <a:ln>
            <a:noFill/>
          </a:ln>
        </p:spPr>
      </p:pic>
      <p:sp>
        <p:nvSpPr>
          <p:cNvPr id="852" name="CustomShape 25"/>
          <p:cNvSpPr/>
          <p:nvPr/>
        </p:nvSpPr>
        <p:spPr>
          <a:xfrm>
            <a:off x="1629360" y="4016160"/>
            <a:ext cx="1158480" cy="29736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ANSIBLE PLAYBOOK</a:t>
            </a:r>
            <a:endParaRPr b="0" lang="en-US" sz="800" spc="-1" strike="noStrike">
              <a:latin typeface="Arial"/>
            </a:endParaRPr>
          </a:p>
        </p:txBody>
      </p:sp>
      <p:pic>
        <p:nvPicPr>
          <p:cNvPr id="853" name="Google Shape;1076;p231" descr=""/>
          <p:cNvPicPr/>
          <p:nvPr/>
        </p:nvPicPr>
        <p:blipFill>
          <a:blip r:embed="rId11"/>
          <a:stretch/>
        </p:blipFill>
        <p:spPr>
          <a:xfrm>
            <a:off x="1821600" y="3240720"/>
            <a:ext cx="774360" cy="774360"/>
          </a:xfrm>
          <a:prstGeom prst="rect">
            <a:avLst/>
          </a:prstGeom>
          <a:ln>
            <a:noFill/>
          </a:ln>
        </p:spPr>
      </p:pic>
      <p:sp>
        <p:nvSpPr>
          <p:cNvPr id="854" name="CustomShape 26"/>
          <p:cNvSpPr/>
          <p:nvPr/>
        </p:nvSpPr>
        <p:spPr>
          <a:xfrm flipH="1" rot="10800000">
            <a:off x="2850480" y="2792880"/>
            <a:ext cx="396360" cy="5040"/>
          </a:xfrm>
          <a:custGeom>
            <a:avLst/>
            <a:gdLst/>
            <a:ahLst/>
            <a:rect l="l" t="t" r="r" b="b"/>
            <a:pathLst>
              <a:path w="21600" h="21600">
                <a:moveTo>
                  <a:pt x="0" y="0"/>
                </a:moveTo>
                <a:lnTo>
                  <a:pt x="21600" y="21600"/>
                </a:lnTo>
              </a:path>
            </a:pathLst>
          </a:custGeom>
          <a:noFill/>
          <a:ln w="9360">
            <a:solidFill>
              <a:srgbClr val="cc0000"/>
            </a:solidFill>
            <a:round/>
            <a:tailEnd len="lg" type="triangle" w="lg"/>
          </a:ln>
        </p:spPr>
        <p:style>
          <a:lnRef idx="0"/>
          <a:fillRef idx="0"/>
          <a:effectRef idx="0"/>
          <a:fontRef idx="minor"/>
        </p:style>
      </p:sp>
      <p:sp>
        <p:nvSpPr>
          <p:cNvPr id="855" name="CustomShape 27"/>
          <p:cNvSpPr/>
          <p:nvPr/>
        </p:nvSpPr>
        <p:spPr>
          <a:xfrm>
            <a:off x="2856240" y="1737720"/>
            <a:ext cx="360" cy="1065240"/>
          </a:xfrm>
          <a:custGeom>
            <a:avLst/>
            <a:gdLst/>
            <a:ahLst/>
            <a:rect l="l" t="t" r="r" b="b"/>
            <a:pathLst>
              <a:path w="21600" h="21600">
                <a:moveTo>
                  <a:pt x="0" y="0"/>
                </a:moveTo>
                <a:lnTo>
                  <a:pt x="21600" y="21600"/>
                </a:lnTo>
              </a:path>
            </a:pathLst>
          </a:custGeom>
          <a:noFill/>
          <a:ln w="9360">
            <a:solidFill>
              <a:srgbClr val="cc0000"/>
            </a:solidFill>
            <a:round/>
          </a:ln>
        </p:spPr>
        <p:style>
          <a:lnRef idx="0"/>
          <a:fillRef idx="0"/>
          <a:effectRef idx="0"/>
          <a:fontRef idx="minor"/>
        </p:style>
      </p:sp>
      <p:sp>
        <p:nvSpPr>
          <p:cNvPr id="856" name="CustomShape 28"/>
          <p:cNvSpPr/>
          <p:nvPr/>
        </p:nvSpPr>
        <p:spPr>
          <a:xfrm>
            <a:off x="5948640" y="1240920"/>
            <a:ext cx="1441800" cy="2484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PUBLIC / PRIVATE</a:t>
            </a:r>
            <a:br/>
            <a:r>
              <a:rPr b="1" lang="en" sz="800" spc="-1" strike="noStrike">
                <a:solidFill>
                  <a:srgbClr val="414e55"/>
                </a:solidFill>
                <a:latin typeface="Overpass"/>
                <a:ea typeface="Overpass"/>
              </a:rPr>
              <a:t>CLOUD</a:t>
            </a:r>
            <a:endParaRPr b="0" lang="en-US" sz="800" spc="-1" strike="noStrike">
              <a:latin typeface="Arial"/>
            </a:endParaRPr>
          </a:p>
        </p:txBody>
      </p:sp>
      <p:sp>
        <p:nvSpPr>
          <p:cNvPr id="857" name="CustomShape 29"/>
          <p:cNvSpPr/>
          <p:nvPr/>
        </p:nvSpPr>
        <p:spPr>
          <a:xfrm>
            <a:off x="2102760" y="1130760"/>
            <a:ext cx="1441800" cy="248400"/>
          </a:xfrm>
          <a:prstGeom prst="rect">
            <a:avLst/>
          </a:prstGeom>
          <a:noFill/>
          <a:ln>
            <a:noFill/>
          </a:ln>
        </p:spPr>
        <p:style>
          <a:lnRef idx="0"/>
          <a:fillRef idx="0"/>
          <a:effectRef idx="0"/>
          <a:fontRef idx="minor"/>
        </p:style>
        <p:txBody>
          <a:bodyPr>
            <a:noAutofit/>
          </a:bodyPr>
          <a:p>
            <a:pPr algn="ctr">
              <a:lnSpc>
                <a:spcPct val="100000"/>
              </a:lnSpc>
              <a:tabLst>
                <a:tab algn="l" pos="0"/>
              </a:tabLst>
            </a:pPr>
            <a:r>
              <a:rPr b="1" lang="en" sz="800" spc="-1" strike="noStrike">
                <a:solidFill>
                  <a:srgbClr val="414e55"/>
                </a:solidFill>
                <a:latin typeface="Overpass"/>
                <a:ea typeface="Overpass"/>
              </a:rPr>
              <a:t>PUBLIC / PRIVATE</a:t>
            </a:r>
            <a:br/>
            <a:r>
              <a:rPr b="1" lang="en" sz="800" spc="-1" strike="noStrike">
                <a:solidFill>
                  <a:srgbClr val="414e55"/>
                </a:solidFill>
                <a:latin typeface="Overpass"/>
                <a:ea typeface="Overpass"/>
              </a:rPr>
              <a:t>CLOUD</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c4c4c"/>
      </a:dk2>
      <a:lt2>
        <a:srgbClr val="f1f1f1"/>
      </a:lt2>
      <a:accent1>
        <a:srgbClr val="ee0000"/>
      </a:accent1>
      <a:accent2>
        <a:srgbClr val="cc0000"/>
      </a:accent2>
      <a:accent3>
        <a:srgbClr val="a30000"/>
      </a:accent3>
      <a:accent4>
        <a:srgbClr val="820000"/>
      </a:accent4>
      <a:accent5>
        <a:srgbClr val="00b9e4"/>
      </a:accent5>
      <a:accent6>
        <a:srgbClr val="007bb0"/>
      </a:accent6>
      <a:hlink>
        <a:srgbClr val="ee0000"/>
      </a:hlink>
      <a:folHlink>
        <a:srgbClr val="057d8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LibreOffice/6.4.5.2$Linux_X86_64 LibreOffice_project/a726b36747cf2001e06b58ad5db1aa3a9a1872d6</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2020-08-10T13:09:01Z</dcterms:modified>
  <cp:revision>1</cp:revision>
  <dc:subject/>
  <dc:title/>
</cp:coreProperties>
</file>